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11" d="100"/>
          <a:sy n="111" d="100"/>
        </p:scale>
        <p:origin x="-1576"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826174777"/>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 Id="rId3" Type="http://schemas.openxmlformats.org/officeDocument/2006/relationships/hyperlink" Target="http://cdn.information-management.com/media/newspics/Bling_fig3.jpg"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Intro</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 name="Shape 11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It is important to consider your audience in terms of color blindness or other visual impairments. Also ask yourself if the differences in the colors you choose can be rendered when printed in black and white? </a:t>
            </a:r>
          </a:p>
          <a:p>
            <a:pPr lvl="0" rtl="0">
              <a:spcBef>
                <a:spcPts val="0"/>
              </a:spcBef>
              <a:buNone/>
            </a:pPr>
            <a:endParaRPr/>
          </a:p>
          <a:p>
            <a:pPr marL="171450" lvl="0" indent="-171450" rtl="0">
              <a:spcBef>
                <a:spcPts val="0"/>
              </a:spcBef>
              <a:buSzPct val="100000"/>
              <a:buChar char="•"/>
            </a:pPr>
            <a:r>
              <a:rPr lang="en"/>
              <a:t>Color brewer (http://colorbrewer2.org/)</a:t>
            </a:r>
          </a:p>
          <a:p>
            <a:pPr marL="171450" lvl="0" indent="-171450" rtl="0">
              <a:spcBef>
                <a:spcPts val="0"/>
              </a:spcBef>
              <a:buSzPct val="100000"/>
              <a:buChar char="•"/>
            </a:pPr>
            <a:r>
              <a:rPr lang="en"/>
              <a:t>http://colorlab.wickline.org/colorblind/colorlab/</a:t>
            </a:r>
          </a:p>
          <a:p>
            <a:pPr marL="171450" lvl="0" indent="-171450" rtl="0">
              <a:spcBef>
                <a:spcPts val="0"/>
              </a:spcBef>
              <a:buSzPct val="100000"/>
              <a:buChar char="•"/>
            </a:pPr>
            <a:r>
              <a:rPr lang="en"/>
              <a:t>Adobe Color CC (https://color.adobe.com)</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Font choice matters. Consider your audience and what you want to communicate. Most data viz software will default to a legible font (calibri, times new roman, arial). You do not have to stick with the default, but be sure to choose a font that is easy to read and professional.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The text on visualization is meant to explain and clarify. If you use distracting or too many fonts, you risk losing the attention and respect of your audience. Also, remember to increase the font size. Point 8 font is impossible to read.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What is wrong with this bar graph? This is an extreme example, but you can see that the message is meaningless when too much data is crowded into an inappropriate chart type. Also, avoid 3D charts. </a:t>
            </a:r>
          </a:p>
          <a:p>
            <a:pPr lvl="0">
              <a:spcBef>
                <a:spcPts val="0"/>
              </a:spcBef>
              <a:buNone/>
            </a:pPr>
            <a:endParaRPr/>
          </a:p>
          <a:p>
            <a:pPr lvl="0">
              <a:spcBef>
                <a:spcPts val="0"/>
              </a:spcBef>
              <a:buNone/>
            </a:pPr>
            <a:r>
              <a:rPr lang="en"/>
              <a:t>Source: </a:t>
            </a:r>
            <a:r>
              <a:rPr lang="en" u="sng">
                <a:solidFill>
                  <a:schemeClr val="hlink"/>
                </a:solidFill>
                <a:hlinkClick r:id="rId3"/>
              </a:rPr>
              <a:t>http://cdn.information-management.com/media/newspics/Bling_fig3.jpg</a:t>
            </a:r>
          </a:p>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I’ll talk briefly about some things that make bad visualizations bad, and then get into best practices and general characteristics of good visualizations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Bad visualizations require viewers to think too much, are confusing, misleading or distracting. Here there are so many choices it’s hard to tell what slice corresponds with what person. Most people can’t differentiate between that many colors. What was the purpose of this visualization? Hard to tell.</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Some visualizations are bad because the data is too crowded or busy, which makes it difficult to interpret. Here, too many indicators are being visualized at once on this map, making the point of the visualization hard to determine.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Incorrect use of graphs for the data is also a problem. A pie chart is best viewed in 2D. This view is disorienting and it’s hard to compare slices. The line chart looks inoccuous enough until you realize that it’s hard to distinguish between the colors, which makes it unreadable.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Most bad visualizations are simply mediocre. This visualization comes from a college department website and is one of many bad visualizations on that page. This is a bad visualization for a few reasons, some more obvious than others. Problems with this include: bars are unorded to it’s hard to compare across categories. Percentages never add up to 100. Labels are redundant along X axis. With a few changes, we can turn this into a much better visualization that’s easier to read and isn’t misleading.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Shape 1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If you are recording percents, you need to have them add up to 100. Here, I added in a “No Answer” column to make up for the remaining percent. I could have also used “Other” Since I didn’t have the original data, I had to make the choice.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7" name="Shape 1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Here, I have used colors that are better for people who are colorblind to be able to distinguish differences. I have also added bar labels to it’s really easy to see quickly the breakdown of percentages. This is only necessary if the numbers are important. </a:t>
            </a:r>
          </a:p>
          <a:p>
            <a:pPr lvl="0">
              <a:spcBef>
                <a:spcPts val="0"/>
              </a:spcBef>
              <a:buNone/>
            </a:pPr>
            <a:endParaRPr/>
          </a:p>
          <a:p>
            <a:pPr lv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Shape 2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Jennifer &amp; Alison</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This line chart would be a bad visualization if all of the lines were bold, but here, the author has used color to highlight what’s important.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8" name="Shape 2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This is a lot of data but this visualization is successful in part because of the color scale used.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5" name="Shape 2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Data visualizations, like this line chart, can be made using multiple data sets. Many tools are out there that let you create line charts using software. Infographics have to be hand-designed and aren’t automatically generated. They are specific to each data set.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Choosing the right chart often depends on what you’re trying to show with your data. The Data Viz catalogue offers some helpful suggestions of chart types and tools.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2" name="Shape 2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8" name="Shape 2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Slope charts can be interesting alternatives to a bar chart or a pie chart -- they can be good for showing change over time, especially before/after comparisons, like pre- and post- survey results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A great way to prevent having too many lines in one chart and also are good for showing change over time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5" name="Shape 2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The following slides will cover some basic design concepts that will help you make informed decisions about designing data visualizations.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0" name="Shape 2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The chart junk debate is a classic debate in data visualization between minimalists and those who believe that it’s okay to embellish charts. These two examples are at the extreme ends of the spectrum. Which is better? Neither! Balance is important. Here are ways a few things to consider when designing visualizations… </a:t>
            </a:r>
          </a:p>
          <a:p>
            <a:pPr lvl="0" rtl="0">
              <a:spcBef>
                <a:spcPts val="0"/>
              </a:spcBef>
              <a:buNone/>
            </a:pPr>
            <a:r>
              <a:rPr lang="en"/>
              <a:t>The one on the right of course looks more professional, but there is no story being told by the visualization. What is the story being told on the left? Here the monster is used as a metaphor for rising campaign expenditures.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8" name="Shape 2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The scale, or size, and order of this chart do not clearly communicate a cohesive message. Does it make comparison easy? What could be done better? This example is borrowed from an infographic. Disclaimer: infographics can often be more narrative and less about accurate data visualization.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Shape 294"/>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5" name="Shape 2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1" name="Shape 3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Shape 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Jennifer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Jennifer &amp; Alison</a:t>
            </a:r>
          </a:p>
          <a:p>
            <a:pPr lvl="0" rtl="0">
              <a:spcBef>
                <a:spcPts val="0"/>
              </a:spcBef>
              <a:buNone/>
            </a:pPr>
            <a:endParaRPr/>
          </a:p>
          <a:p>
            <a:pPr lvl="0" rtl="0">
              <a:spcBef>
                <a:spcPts val="0"/>
              </a:spcBef>
              <a:buNone/>
            </a:pPr>
            <a:r>
              <a:rPr lang="en"/>
              <a:t>Broadly, data visualization is anything that converts data into a visual representation - so a graph, a bar chart, a map. </a:t>
            </a:r>
          </a:p>
          <a:p>
            <a:pPr lvl="0" rtl="0">
              <a:spcBef>
                <a:spcPts val="0"/>
              </a:spcBef>
              <a:buNone/>
            </a:pPr>
            <a:endParaRPr/>
          </a:p>
          <a:p>
            <a:pPr lvl="0" rtl="0">
              <a:spcBef>
                <a:spcPts val="0"/>
              </a:spcBef>
              <a:buNone/>
            </a:pPr>
            <a:r>
              <a:rPr lang="en"/>
              <a:t>At least in the libraries, we have heard the term “data visualization” come up more and more often from our users. We don’t argue that visualizations are always needed, but depending on one’s research there are many reasons that might support visualizations as a useful component of data analysis or research in general. It’s easier for our brains to absorb visual information, and so if you need to communicate something quickly about a data set, a visual representation is often a good idea.</a:t>
            </a:r>
          </a:p>
          <a:p>
            <a:pPr lvl="0" rt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Alison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Hannah </a:t>
            </a:r>
          </a:p>
          <a:p>
            <a:pPr lvl="0" rtl="0">
              <a:spcBef>
                <a:spcPts val="0"/>
              </a:spcBef>
              <a:buNone/>
            </a:pPr>
            <a:r>
              <a:rPr lang="en"/>
              <a:t>Hue, Value, and Chroma are the 3 basic elements of color that can be leveraged in creating data visualizations. Highly saturated colors are attention grabbing but also whimsical. There are a number of factors that go into color selection. Each of these color variations can be written as a code that a computer can understand, either Hex or RGB value. They are different ways of writing the same thing. Hex codes are in base 16 and RGB is base ten. If you have the hex code “#0088FF”. This breaks down into:</a:t>
            </a:r>
          </a:p>
          <a:p>
            <a:pPr lvl="0" rtl="0">
              <a:spcBef>
                <a:spcPts val="0"/>
              </a:spcBef>
              <a:buNone/>
            </a:pPr>
            <a:r>
              <a:rPr lang="en"/>
              <a:t>Red: 00,</a:t>
            </a:r>
          </a:p>
          <a:p>
            <a:pPr lvl="0" rtl="0">
              <a:spcBef>
                <a:spcPts val="0"/>
              </a:spcBef>
              <a:buNone/>
            </a:pPr>
            <a:r>
              <a:rPr lang="en"/>
              <a:t>Green: 88,</a:t>
            </a:r>
          </a:p>
          <a:p>
            <a:pPr lvl="0" rtl="0">
              <a:spcBef>
                <a:spcPts val="0"/>
              </a:spcBef>
              <a:buNone/>
            </a:pPr>
            <a:r>
              <a:rPr lang="en"/>
              <a:t>Blue: FF.</a:t>
            </a:r>
          </a:p>
          <a:p>
            <a:pPr lvl="0" rtl="0">
              <a:spcBef>
                <a:spcPts val="0"/>
              </a:spcBef>
              <a:buNone/>
            </a:pPr>
            <a:r>
              <a:rPr lang="en"/>
              <a:t>The equivalent rgb would be rgb(0, 136, 255).(example taken from </a:t>
            </a:r>
          </a:p>
          <a:p>
            <a:pPr lvl="0" rtl="0">
              <a:spcBef>
                <a:spcPts val="0"/>
              </a:spcBef>
              <a:buNone/>
            </a:pPr>
            <a:endParaRPr/>
          </a:p>
          <a:p>
            <a:pPr lvl="0" rtl="0">
              <a:spcBef>
                <a:spcPts val="0"/>
              </a:spcBef>
              <a:buNone/>
            </a:pPr>
            <a:r>
              <a:rPr lang="en"/>
              <a:t>A word of caution, color (hue) is not naturally ordered. It is best to use hue (color) for categorical data. Relative intensity or rank can be displayed using saturation or brightness. Color variation does have cultural significance, which is important to be aware of. </a:t>
            </a:r>
          </a:p>
          <a:p>
            <a:pPr lvl="0" rt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If you were looking at a chart with financial data that used a combination of red and blue what meaning would you infer from those colors? What do these colors signify?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grpSp>
        <p:nvGrpSpPr>
          <p:cNvPr id="10" name="Shape 10"/>
          <p:cNvGrpSpPr/>
          <p:nvPr/>
        </p:nvGrpSpPr>
        <p:grpSpPr>
          <a:xfrm>
            <a:off x="4350278" y="3807169"/>
            <a:ext cx="443588" cy="140842"/>
            <a:chOff x="4137525" y="2915950"/>
            <a:chExt cx="869100" cy="207000"/>
          </a:xfrm>
        </p:grpSpPr>
        <p:sp>
          <p:nvSpPr>
            <p:cNvPr id="11" name="Shape 11"/>
            <p:cNvSpPr/>
            <p:nvPr/>
          </p:nvSpPr>
          <p:spPr>
            <a:xfrm>
              <a:off x="446857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2" name="Shape 12"/>
            <p:cNvSpPr/>
            <p:nvPr/>
          </p:nvSpPr>
          <p:spPr>
            <a:xfrm>
              <a:off x="47996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3" name="Shape 13"/>
            <p:cNvSpPr/>
            <p:nvPr/>
          </p:nvSpPr>
          <p:spPr>
            <a:xfrm>
              <a:off x="41375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grpSp>
      <p:sp>
        <p:nvSpPr>
          <p:cNvPr id="14" name="Shape 14"/>
          <p:cNvSpPr txBox="1">
            <a:spLocks noGrp="1"/>
          </p:cNvSpPr>
          <p:nvPr>
            <p:ph type="ctrTitle"/>
          </p:nvPr>
        </p:nvSpPr>
        <p:spPr>
          <a:xfrm>
            <a:off x="671257" y="1321066"/>
            <a:ext cx="7801500" cy="2306700"/>
          </a:xfrm>
          <a:prstGeom prst="rect">
            <a:avLst/>
          </a:prstGeom>
        </p:spPr>
        <p:txBody>
          <a:bodyPr lIns="91425" tIns="91425" rIns="91425" bIns="91425" anchor="b"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5" name="Shape 15"/>
          <p:cNvSpPr txBox="1">
            <a:spLocks noGrp="1"/>
          </p:cNvSpPr>
          <p:nvPr>
            <p:ph type="subTitle" idx="1"/>
          </p:nvPr>
        </p:nvSpPr>
        <p:spPr>
          <a:xfrm>
            <a:off x="671250" y="4233167"/>
            <a:ext cx="7801500" cy="10569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16" name="Shape 16"/>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311700" y="1673700"/>
            <a:ext cx="8520600" cy="25209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51" name="Shape 51"/>
          <p:cNvSpPr txBox="1">
            <a:spLocks noGrp="1"/>
          </p:cNvSpPr>
          <p:nvPr>
            <p:ph type="body" idx="1"/>
          </p:nvPr>
        </p:nvSpPr>
        <p:spPr>
          <a:xfrm>
            <a:off x="311700" y="4304566"/>
            <a:ext cx="8520600" cy="17343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2" name="Shape 52"/>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71250" y="2855000"/>
            <a:ext cx="7852200" cy="11481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9" name="Shape 19"/>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536633"/>
            <a:ext cx="85206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6" name="Shape 26"/>
          <p:cNvSpPr txBox="1">
            <a:spLocks noGrp="1"/>
          </p:cNvSpPr>
          <p:nvPr>
            <p:ph type="body" idx="1"/>
          </p:nvPr>
        </p:nvSpPr>
        <p:spPr>
          <a:xfrm>
            <a:off x="3117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7" name="Shape 27"/>
          <p:cNvSpPr txBox="1">
            <a:spLocks noGrp="1"/>
          </p:cNvSpPr>
          <p:nvPr>
            <p:ph type="body" idx="2"/>
          </p:nvPr>
        </p:nvSpPr>
        <p:spPr>
          <a:xfrm>
            <a:off x="48324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8" name="Shape 28"/>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1" name="Shape 31"/>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311700" y="740800"/>
            <a:ext cx="2808000" cy="1007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4" name="Shape 34"/>
          <p:cNvSpPr txBox="1">
            <a:spLocks noGrp="1"/>
          </p:cNvSpPr>
          <p:nvPr>
            <p:ph type="body" idx="1"/>
          </p:nvPr>
        </p:nvSpPr>
        <p:spPr>
          <a:xfrm>
            <a:off x="311700" y="1852800"/>
            <a:ext cx="2808000" cy="42393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5" name="Shape 35"/>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90250" y="701800"/>
            <a:ext cx="6227100" cy="5454300"/>
          </a:xfrm>
          <a:prstGeom prst="rect">
            <a:avLst/>
          </a:prstGeom>
        </p:spPr>
        <p:txBody>
          <a:bodyPr lIns="91425" tIns="91425" rIns="91425" bIns="91425" anchor="ctr"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38" name="Shape 38"/>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9"/>
        <p:cNvGrpSpPr/>
        <p:nvPr/>
      </p:nvGrpSpPr>
      <p:grpSpPr>
        <a:xfrm>
          <a:off x="0" y="0"/>
          <a:ext cx="0" cy="0"/>
          <a:chOff x="0" y="0"/>
          <a:chExt cx="0" cy="0"/>
        </a:xfrm>
      </p:grpSpPr>
      <p:sp>
        <p:nvSpPr>
          <p:cNvPr id="40" name="Shape 40"/>
          <p:cNvSpPr/>
          <p:nvPr/>
        </p:nvSpPr>
        <p:spPr>
          <a:xfrm>
            <a:off x="4572000" y="0"/>
            <a:ext cx="4572000" cy="68580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cxnSp>
        <p:nvCxnSpPr>
          <p:cNvPr id="41" name="Shape 41"/>
          <p:cNvCxnSpPr/>
          <p:nvPr/>
        </p:nvCxnSpPr>
        <p:spPr>
          <a:xfrm>
            <a:off x="5029675" y="5994000"/>
            <a:ext cx="468300" cy="0"/>
          </a:xfrm>
          <a:prstGeom prst="straightConnector1">
            <a:avLst/>
          </a:prstGeom>
          <a:noFill/>
          <a:ln w="19050" cap="flat" cmpd="sng">
            <a:solidFill>
              <a:schemeClr val="lt1"/>
            </a:solidFill>
            <a:prstDash val="solid"/>
            <a:round/>
            <a:headEnd type="none" w="med" len="med"/>
            <a:tailEnd type="none" w="med" len="med"/>
          </a:ln>
        </p:spPr>
      </p:cxnSp>
      <p:sp>
        <p:nvSpPr>
          <p:cNvPr id="42" name="Shape 42"/>
          <p:cNvSpPr txBox="1">
            <a:spLocks noGrp="1"/>
          </p:cNvSpPr>
          <p:nvPr>
            <p:ph type="title"/>
          </p:nvPr>
        </p:nvSpPr>
        <p:spPr>
          <a:xfrm>
            <a:off x="265500" y="1441866"/>
            <a:ext cx="4045200" cy="2280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3" name="Shape 43"/>
          <p:cNvSpPr txBox="1">
            <a:spLocks noGrp="1"/>
          </p:cNvSpPr>
          <p:nvPr>
            <p:ph type="subTitle" idx="1"/>
          </p:nvPr>
        </p:nvSpPr>
        <p:spPr>
          <a:xfrm>
            <a:off x="265500" y="3793601"/>
            <a:ext cx="4045200" cy="1794000"/>
          </a:xfrm>
          <a:prstGeom prst="rect">
            <a:avLst/>
          </a:prstGeom>
        </p:spPr>
        <p:txBody>
          <a:bodyPr lIns="91425" tIns="91425" rIns="91425" bIns="91425" anchor="t" anchorCtr="0"/>
          <a:lstStyle>
            <a:lvl1pPr lvl="0" algn="ctr">
              <a:lnSpc>
                <a:spcPct val="100000"/>
              </a:lnSpc>
              <a:spcBef>
                <a:spcPts val="0"/>
              </a:spcBef>
              <a:spcAft>
                <a:spcPts val="0"/>
              </a:spcAft>
              <a:buClr>
                <a:schemeClr val="dk1"/>
              </a:buClr>
              <a:buSzPct val="100000"/>
              <a:buNone/>
              <a:defRPr sz="2100">
                <a:solidFill>
                  <a:schemeClr val="dk1"/>
                </a:solidFill>
              </a:defRPr>
            </a:lvl1pPr>
            <a:lvl2pPr lvl="1" algn="ctr">
              <a:lnSpc>
                <a:spcPct val="100000"/>
              </a:lnSpc>
              <a:spcBef>
                <a:spcPts val="0"/>
              </a:spcBef>
              <a:spcAft>
                <a:spcPts val="0"/>
              </a:spcAft>
              <a:buClr>
                <a:schemeClr val="dk1"/>
              </a:buClr>
              <a:buSzPct val="100000"/>
              <a:buNone/>
              <a:defRPr sz="2100">
                <a:solidFill>
                  <a:schemeClr val="dk1"/>
                </a:solidFill>
              </a:defRPr>
            </a:lvl2pPr>
            <a:lvl3pPr lvl="2" algn="ctr">
              <a:lnSpc>
                <a:spcPct val="100000"/>
              </a:lnSpc>
              <a:spcBef>
                <a:spcPts val="0"/>
              </a:spcBef>
              <a:spcAft>
                <a:spcPts val="0"/>
              </a:spcAft>
              <a:buClr>
                <a:schemeClr val="dk1"/>
              </a:buClr>
              <a:buSzPct val="100000"/>
              <a:buNone/>
              <a:defRPr sz="2100">
                <a:solidFill>
                  <a:schemeClr val="dk1"/>
                </a:solidFill>
              </a:defRPr>
            </a:lvl3pPr>
            <a:lvl4pPr lvl="3" algn="ctr">
              <a:lnSpc>
                <a:spcPct val="100000"/>
              </a:lnSpc>
              <a:spcBef>
                <a:spcPts val="0"/>
              </a:spcBef>
              <a:spcAft>
                <a:spcPts val="0"/>
              </a:spcAft>
              <a:buClr>
                <a:schemeClr val="dk1"/>
              </a:buClr>
              <a:buSzPct val="100000"/>
              <a:buNone/>
              <a:defRPr sz="2100">
                <a:solidFill>
                  <a:schemeClr val="dk1"/>
                </a:solidFill>
              </a:defRPr>
            </a:lvl4pPr>
            <a:lvl5pPr lvl="4" algn="ctr">
              <a:lnSpc>
                <a:spcPct val="100000"/>
              </a:lnSpc>
              <a:spcBef>
                <a:spcPts val="0"/>
              </a:spcBef>
              <a:spcAft>
                <a:spcPts val="0"/>
              </a:spcAft>
              <a:buClr>
                <a:schemeClr val="dk1"/>
              </a:buClr>
              <a:buSzPct val="100000"/>
              <a:buNone/>
              <a:defRPr sz="2100">
                <a:solidFill>
                  <a:schemeClr val="dk1"/>
                </a:solidFill>
              </a:defRPr>
            </a:lvl5pPr>
            <a:lvl6pPr lvl="5" algn="ctr">
              <a:lnSpc>
                <a:spcPct val="100000"/>
              </a:lnSpc>
              <a:spcBef>
                <a:spcPts val="0"/>
              </a:spcBef>
              <a:spcAft>
                <a:spcPts val="0"/>
              </a:spcAft>
              <a:buClr>
                <a:schemeClr val="dk1"/>
              </a:buClr>
              <a:buSzPct val="100000"/>
              <a:buNone/>
              <a:defRPr sz="2100">
                <a:solidFill>
                  <a:schemeClr val="dk1"/>
                </a:solidFill>
              </a:defRPr>
            </a:lvl6pPr>
            <a:lvl7pPr lvl="6" algn="ctr">
              <a:lnSpc>
                <a:spcPct val="100000"/>
              </a:lnSpc>
              <a:spcBef>
                <a:spcPts val="0"/>
              </a:spcBef>
              <a:spcAft>
                <a:spcPts val="0"/>
              </a:spcAft>
              <a:buClr>
                <a:schemeClr val="dk1"/>
              </a:buClr>
              <a:buSzPct val="100000"/>
              <a:buNone/>
              <a:defRPr sz="2100">
                <a:solidFill>
                  <a:schemeClr val="dk1"/>
                </a:solidFill>
              </a:defRPr>
            </a:lvl7pPr>
            <a:lvl8pPr lvl="7" algn="ctr">
              <a:lnSpc>
                <a:spcPct val="100000"/>
              </a:lnSpc>
              <a:spcBef>
                <a:spcPts val="0"/>
              </a:spcBef>
              <a:spcAft>
                <a:spcPts val="0"/>
              </a:spcAft>
              <a:buClr>
                <a:schemeClr val="dk1"/>
              </a:buClr>
              <a:buSzPct val="100000"/>
              <a:buNone/>
              <a:defRPr sz="2100">
                <a:solidFill>
                  <a:schemeClr val="dk1"/>
                </a:solidFill>
              </a:defRPr>
            </a:lvl8pPr>
            <a:lvl9pPr lvl="8" algn="ctr">
              <a:lnSpc>
                <a:spcPct val="100000"/>
              </a:lnSpc>
              <a:spcBef>
                <a:spcPts val="0"/>
              </a:spcBef>
              <a:spcAft>
                <a:spcPts val="0"/>
              </a:spcAft>
              <a:buClr>
                <a:schemeClr val="dk1"/>
              </a:buClr>
              <a:buSzPct val="100000"/>
              <a:buNone/>
              <a:defRPr sz="2100">
                <a:solidFill>
                  <a:schemeClr val="dk1"/>
                </a:solidFill>
              </a:defRPr>
            </a:lvl9pPr>
          </a:lstStyle>
          <a:p>
            <a:endParaRPr/>
          </a:p>
        </p:txBody>
      </p:sp>
      <p:sp>
        <p:nvSpPr>
          <p:cNvPr id="44" name="Shape 44"/>
          <p:cNvSpPr txBox="1">
            <a:spLocks noGrp="1"/>
          </p:cNvSpPr>
          <p:nvPr>
            <p:ph type="body" idx="2"/>
          </p:nvPr>
        </p:nvSpPr>
        <p:spPr>
          <a:xfrm>
            <a:off x="4939500" y="965600"/>
            <a:ext cx="3837000" cy="49269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45" name="Shape 45"/>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311700" y="5640766"/>
            <a:ext cx="5998800" cy="806700"/>
          </a:xfrm>
          <a:prstGeom prst="rect">
            <a:avLst/>
          </a:prstGeom>
        </p:spPr>
        <p:txBody>
          <a:bodyPr lIns="91425" tIns="91425" rIns="91425" bIns="91425" anchor="ctr" anchorCtr="0"/>
          <a:lstStyle>
            <a:lvl1pPr lvl="0">
              <a:lnSpc>
                <a:spcPct val="100000"/>
              </a:lnSpc>
              <a:spcBef>
                <a:spcPts val="0"/>
              </a:spcBef>
              <a:spcAft>
                <a:spcPts val="0"/>
              </a:spcAft>
              <a:buClr>
                <a:schemeClr val="dk1"/>
              </a:buClr>
              <a:buSzPct val="100000"/>
              <a:buFont typeface="Oswald"/>
              <a:buNone/>
              <a:defRPr sz="2100">
                <a:solidFill>
                  <a:schemeClr val="dk1"/>
                </a:solidFill>
                <a:latin typeface="Oswald"/>
                <a:ea typeface="Oswald"/>
                <a:cs typeface="Oswald"/>
                <a:sym typeface="Oswald"/>
              </a:defRPr>
            </a:lvl1pPr>
          </a:lstStyle>
          <a:p>
            <a:endParaRPr/>
          </a:p>
        </p:txBody>
      </p:sp>
      <p:sp>
        <p:nvSpPr>
          <p:cNvPr id="48" name="Shape 48"/>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593366"/>
            <a:ext cx="8520600" cy="763500"/>
          </a:xfrm>
          <a:prstGeom prst="rect">
            <a:avLst/>
          </a:prstGeom>
          <a:noFill/>
          <a:ln>
            <a:noFill/>
          </a:ln>
        </p:spPr>
        <p:txBody>
          <a:bodyPr lIns="91425" tIns="91425" rIns="91425" bIns="91425" anchor="t" anchorCtr="0"/>
          <a:lstStyle>
            <a:lvl1pPr lvl="0">
              <a:spcBef>
                <a:spcPts val="0"/>
              </a:spcBef>
              <a:buClr>
                <a:schemeClr val="dk1"/>
              </a:buClr>
              <a:buSzPct val="100000"/>
              <a:buFont typeface="Oswald"/>
              <a:buNone/>
              <a:defRPr sz="3000">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a:endParaRPr/>
          </a:p>
        </p:txBody>
      </p:sp>
      <p:sp>
        <p:nvSpPr>
          <p:cNvPr id="7" name="Shape 7"/>
          <p:cNvSpPr txBox="1">
            <a:spLocks noGrp="1"/>
          </p:cNvSpPr>
          <p:nvPr>
            <p:ph type="body" idx="1"/>
          </p:nvPr>
        </p:nvSpPr>
        <p:spPr>
          <a:xfrm>
            <a:off x="311700" y="1536633"/>
            <a:ext cx="8520600" cy="45552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accent3"/>
              </a:buClr>
              <a:buSzPct val="100000"/>
              <a:buFont typeface="Average"/>
              <a:defRPr sz="1800">
                <a:solidFill>
                  <a:schemeClr val="accent3"/>
                </a:solidFill>
                <a:latin typeface="Average"/>
                <a:ea typeface="Average"/>
                <a:cs typeface="Average"/>
                <a:sym typeface="Average"/>
              </a:defRPr>
            </a:lvl1pPr>
            <a:lvl2pPr lvl="1">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2pPr>
            <a:lvl3pPr lvl="2">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3pPr>
            <a:lvl4pPr lvl="3">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4pPr>
            <a:lvl5pPr lvl="4">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5pPr>
            <a:lvl6pPr lvl="5">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6pPr>
            <a:lvl7pPr lvl="6">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7pPr>
            <a:lvl8pPr lvl="7">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8pPr>
            <a:lvl9pPr lvl="8">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9pPr>
          </a:lstStyle>
          <a:p>
            <a:endParaRPr/>
          </a:p>
        </p:txBody>
      </p:sp>
      <p:sp>
        <p:nvSpPr>
          <p:cNvPr id="8" name="Shape 8"/>
          <p:cNvSpPr txBox="1">
            <a:spLocks noGrp="1"/>
          </p:cNvSpPr>
          <p:nvPr>
            <p:ph type="sldNum" idx="12"/>
          </p:nvPr>
        </p:nvSpPr>
        <p:spPr>
          <a:xfrm>
            <a:off x="8490250" y="6241345"/>
            <a:ext cx="548700" cy="5247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accent3"/>
                </a:solidFill>
                <a:latin typeface="Average"/>
                <a:ea typeface="Average"/>
                <a:cs typeface="Average"/>
                <a:sym typeface="Average"/>
              </a:rPr>
              <a:t>‹#›</a:t>
            </a:fld>
            <a:endParaRPr lang="en" sz="1000">
              <a:solidFill>
                <a:schemeClr val="accent3"/>
              </a:solidFill>
              <a:latin typeface="Average"/>
              <a:ea typeface="Average"/>
              <a:cs typeface="Average"/>
              <a:sym typeface="Averag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colorbrewer2.org/%23type=sequential&amp;scheme=BuGn&amp;n=5" TargetMode="External"/><Relationship Id="rId4" Type="http://schemas.openxmlformats.org/officeDocument/2006/relationships/hyperlink" Target="https://color.adobe.com/create/color-wheel/" TargetMode="External"/><Relationship Id="rId5"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20.jpg"/><Relationship Id="rId5" Type="http://schemas.openxmlformats.org/officeDocument/2006/relationships/hyperlink" Target="http://blogs.edweek.org" TargetMode="External"/><Relationship Id="rId6" Type="http://schemas.openxmlformats.org/officeDocument/2006/relationships/hyperlink" Target="www.rauchfoundation.org" TargetMode="External"/><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hyperlink" Target="http://www.datavizcatalogue.com/" TargetMode="External"/><Relationship Id="rId4"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hyperlink" Target="http://annkemery.com/clustered-bar-chart/" TargetMode="External"/><Relationship Id="rId4" Type="http://schemas.openxmlformats.org/officeDocument/2006/relationships/hyperlink" Target="http://www.storytellingwithdata.com/blog/2014/06/alternatives-to-pies" TargetMode="External"/><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25.jpg"/><Relationship Id="rId4" Type="http://schemas.openxmlformats.org/officeDocument/2006/relationships/image" Target="../media/image26.jpg"/><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hyperlink" Target="http://www.informationisbeautiful.net/visualizations/how-many-gigatons-of-co2/" TargetMode="External"/><Relationship Id="rId4"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hyperlink" Target="http://www.tigercolor.com/color-lab/color-theory/color-harmonies.htm" TargetMode="External"/><Relationship Id="rId4" Type="http://schemas.openxmlformats.org/officeDocument/2006/relationships/hyperlink" Target="http://catalog.lib.ncsu.edu/record/NCSU3617976" TargetMode="External"/><Relationship Id="rId5" Type="http://schemas.openxmlformats.org/officeDocument/2006/relationships/hyperlink" Target="http://catalog.lib.ncsu.edu/record/NCSU2755604" TargetMode="External"/><Relationship Id="rId6" Type="http://schemas.openxmlformats.org/officeDocument/2006/relationships/hyperlink" Target="http://catalog.lib.ncsu.edu/record/NCSU2752624" TargetMode="External"/><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hyperlink" Target="https://public.tableau.com/profile/al.blaine%23!/vizhome/BadExamples/GrossProfitbyStudioPieChart" TargetMode="External"/><Relationship Id="rId4" Type="http://schemas.openxmlformats.org/officeDocument/2006/relationships/hyperlink" Target="https://drive.google.com/open?id=0Bz7G_jKybSBscFg0SXhpb1FWVnc" TargetMode="External"/><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public.tableau.com/profile/al.blaine%23!/vizhome/ImprovedExamples/AudienceScorevsWorldwideGros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go.ncsu.edu/startviz2"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671257" y="1321066"/>
            <a:ext cx="7801500" cy="2306700"/>
          </a:xfrm>
          <a:prstGeom prst="rect">
            <a:avLst/>
          </a:prstGeom>
        </p:spPr>
        <p:txBody>
          <a:bodyPr lIns="91425" tIns="91425" rIns="91425" bIns="91425" anchor="b" anchorCtr="0">
            <a:noAutofit/>
          </a:bodyPr>
          <a:lstStyle/>
          <a:p>
            <a:pPr lvl="0">
              <a:spcBef>
                <a:spcPts val="0"/>
              </a:spcBef>
              <a:buNone/>
            </a:pPr>
            <a:r>
              <a:rPr lang="en" sz="4400"/>
              <a:t>Getting Started with Data Visualization: Elements of Design!</a:t>
            </a:r>
          </a:p>
        </p:txBody>
      </p:sp>
      <p:sp>
        <p:nvSpPr>
          <p:cNvPr id="60" name="Shape 60"/>
          <p:cNvSpPr txBox="1">
            <a:spLocks noGrp="1"/>
          </p:cNvSpPr>
          <p:nvPr>
            <p:ph type="subTitle" idx="1"/>
          </p:nvPr>
        </p:nvSpPr>
        <p:spPr>
          <a:xfrm>
            <a:off x="671250" y="4233167"/>
            <a:ext cx="7801500" cy="1056900"/>
          </a:xfrm>
          <a:prstGeom prst="rect">
            <a:avLst/>
          </a:prstGeom>
        </p:spPr>
        <p:txBody>
          <a:bodyPr lIns="91425" tIns="91425" rIns="91425" bIns="91425" anchor="t" anchorCtr="0">
            <a:noAutofit/>
          </a:bodyPr>
          <a:lstStyle/>
          <a:p>
            <a:pPr lvl="0">
              <a:spcBef>
                <a:spcPts val="0"/>
              </a:spcBef>
              <a:buNone/>
            </a:pPr>
            <a:r>
              <a:rPr lang="en"/>
              <a:t>Alison Blaine, Jennifer Garrett, &amp; Hannah Rainey</a:t>
            </a:r>
          </a:p>
          <a:p>
            <a:pPr lvl="0" rtl="0">
              <a:spcBef>
                <a:spcPts val="0"/>
              </a:spcBef>
              <a:buNone/>
            </a:pP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Tools for Picking Color</a:t>
            </a:r>
          </a:p>
        </p:txBody>
      </p:sp>
      <p:sp>
        <p:nvSpPr>
          <p:cNvPr id="119" name="Shape 119"/>
          <p:cNvSpPr txBox="1">
            <a:spLocks noGrp="1"/>
          </p:cNvSpPr>
          <p:nvPr>
            <p:ph type="body" idx="1"/>
          </p:nvPr>
        </p:nvSpPr>
        <p:spPr>
          <a:xfrm>
            <a:off x="180175" y="2292275"/>
            <a:ext cx="2663100" cy="1384200"/>
          </a:xfrm>
          <a:prstGeom prst="rect">
            <a:avLst/>
          </a:prstGeom>
        </p:spPr>
        <p:txBody>
          <a:bodyPr lIns="91425" tIns="91425" rIns="91425" bIns="91425" anchor="t" anchorCtr="0">
            <a:noAutofit/>
          </a:bodyPr>
          <a:lstStyle/>
          <a:p>
            <a:pPr lvl="0">
              <a:spcBef>
                <a:spcPts val="0"/>
              </a:spcBef>
              <a:buNone/>
            </a:pPr>
            <a:r>
              <a:rPr lang="en" u="sng">
                <a:solidFill>
                  <a:schemeClr val="accent5"/>
                </a:solidFill>
                <a:latin typeface="Open Sans"/>
                <a:ea typeface="Open Sans"/>
                <a:cs typeface="Open Sans"/>
                <a:sym typeface="Open Sans"/>
                <a:hlinkClick r:id="rId3"/>
              </a:rPr>
              <a:t>Color Brewer 2</a:t>
            </a:r>
          </a:p>
          <a:p>
            <a:pPr lvl="0" rtl="0">
              <a:spcBef>
                <a:spcPts val="0"/>
              </a:spcBef>
              <a:buNone/>
            </a:pPr>
            <a:r>
              <a:rPr lang="en" u="sng">
                <a:solidFill>
                  <a:schemeClr val="hlink"/>
                </a:solidFill>
                <a:latin typeface="Open Sans"/>
                <a:ea typeface="Open Sans"/>
                <a:cs typeface="Open Sans"/>
                <a:sym typeface="Open Sans"/>
                <a:hlinkClick r:id="rId4"/>
              </a:rPr>
              <a:t>Adobe Color Wheel</a:t>
            </a:r>
          </a:p>
          <a:p>
            <a:pPr lvl="0" rtl="0">
              <a:spcBef>
                <a:spcPts val="0"/>
              </a:spcBef>
              <a:buNone/>
            </a:pPr>
            <a:endParaRPr sz="2400">
              <a:latin typeface="Open Sans"/>
              <a:ea typeface="Open Sans"/>
              <a:cs typeface="Open Sans"/>
              <a:sym typeface="Open Sans"/>
            </a:endParaRPr>
          </a:p>
          <a:p>
            <a:pPr lvl="0" rtl="0">
              <a:spcBef>
                <a:spcPts val="0"/>
              </a:spcBef>
              <a:buNone/>
            </a:pPr>
            <a:endParaRPr sz="2400">
              <a:latin typeface="Open Sans"/>
              <a:ea typeface="Open Sans"/>
              <a:cs typeface="Open Sans"/>
              <a:sym typeface="Open Sans"/>
            </a:endParaRPr>
          </a:p>
          <a:p>
            <a:pPr lvl="0" rtl="0">
              <a:spcBef>
                <a:spcPts val="0"/>
              </a:spcBef>
              <a:buNone/>
            </a:pPr>
            <a:endParaRPr sz="2400">
              <a:latin typeface="Open Sans"/>
              <a:ea typeface="Open Sans"/>
              <a:cs typeface="Open Sans"/>
              <a:sym typeface="Open Sans"/>
            </a:endParaRPr>
          </a:p>
          <a:p>
            <a:pPr lvl="0" rtl="0">
              <a:spcBef>
                <a:spcPts val="0"/>
              </a:spcBef>
              <a:buNone/>
            </a:pPr>
            <a:endParaRPr sz="2400"/>
          </a:p>
        </p:txBody>
      </p:sp>
      <p:pic>
        <p:nvPicPr>
          <p:cNvPr id="120" name="Shape 120" descr="colorbrewer.png"/>
          <p:cNvPicPr preferRelativeResize="0"/>
          <p:nvPr/>
        </p:nvPicPr>
        <p:blipFill>
          <a:blip r:embed="rId5">
            <a:alphaModFix/>
          </a:blip>
          <a:stretch>
            <a:fillRect/>
          </a:stretch>
        </p:blipFill>
        <p:spPr>
          <a:xfrm>
            <a:off x="2471725" y="1750924"/>
            <a:ext cx="6360576" cy="40690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Type</a:t>
            </a:r>
          </a:p>
        </p:txBody>
      </p:sp>
      <p:sp>
        <p:nvSpPr>
          <p:cNvPr id="126" name="Shape 126"/>
          <p:cNvSpPr txBox="1">
            <a:spLocks noGrp="1"/>
          </p:cNvSpPr>
          <p:nvPr>
            <p:ph type="body" idx="1"/>
          </p:nvPr>
        </p:nvSpPr>
        <p:spPr>
          <a:xfrm>
            <a:off x="1458075" y="5925100"/>
            <a:ext cx="6831300" cy="535200"/>
          </a:xfrm>
          <a:prstGeom prst="rect">
            <a:avLst/>
          </a:prstGeom>
        </p:spPr>
        <p:txBody>
          <a:bodyPr lIns="91425" tIns="91425" rIns="91425" bIns="91425" anchor="t" anchorCtr="0">
            <a:noAutofit/>
          </a:bodyPr>
          <a:lstStyle/>
          <a:p>
            <a:pPr lvl="0" rtl="0">
              <a:spcBef>
                <a:spcPts val="0"/>
              </a:spcBef>
              <a:buNone/>
            </a:pPr>
            <a:r>
              <a:rPr lang="en" sz="1400"/>
              <a:t>Source: http://digitalsynopsis.com/design/27-funny-graphic-designer-posters-charts/</a:t>
            </a:r>
          </a:p>
        </p:txBody>
      </p:sp>
      <p:pic>
        <p:nvPicPr>
          <p:cNvPr id="127" name="Shape 127"/>
          <p:cNvPicPr preferRelativeResize="0"/>
          <p:nvPr/>
        </p:nvPicPr>
        <p:blipFill rotWithShape="1">
          <a:blip r:embed="rId3">
            <a:alphaModFix/>
          </a:blip>
          <a:srcRect b="52785"/>
          <a:stretch/>
        </p:blipFill>
        <p:spPr>
          <a:xfrm>
            <a:off x="2405050" y="932900"/>
            <a:ext cx="4333875" cy="2374450"/>
          </a:xfrm>
          <a:prstGeom prst="rect">
            <a:avLst/>
          </a:prstGeom>
          <a:noFill/>
          <a:ln>
            <a:noFill/>
          </a:ln>
        </p:spPr>
      </p:pic>
      <p:pic>
        <p:nvPicPr>
          <p:cNvPr id="128" name="Shape 128"/>
          <p:cNvPicPr preferRelativeResize="0"/>
          <p:nvPr/>
        </p:nvPicPr>
        <p:blipFill rotWithShape="1">
          <a:blip r:embed="rId3">
            <a:alphaModFix/>
          </a:blip>
          <a:srcRect t="52785"/>
          <a:stretch/>
        </p:blipFill>
        <p:spPr>
          <a:xfrm>
            <a:off x="2405050" y="3550650"/>
            <a:ext cx="4333875" cy="2374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p:nvPr/>
        </p:nvSpPr>
        <p:spPr>
          <a:xfrm>
            <a:off x="185350" y="172950"/>
            <a:ext cx="8872200" cy="6512100"/>
          </a:xfrm>
          <a:prstGeom prst="rect">
            <a:avLst/>
          </a:prstGeom>
          <a:noFill/>
          <a:ln>
            <a:noFill/>
          </a:ln>
        </p:spPr>
        <p:txBody>
          <a:bodyPr lIns="91425" tIns="91425" rIns="91425" bIns="91425" anchor="ctr" anchorCtr="0">
            <a:noAutofit/>
          </a:bodyPr>
          <a:lstStyle/>
          <a:p>
            <a:pPr lvl="0" algn="ctr" rtl="0">
              <a:lnSpc>
                <a:spcPct val="115000"/>
              </a:lnSpc>
              <a:spcBef>
                <a:spcPts val="0"/>
              </a:spcBef>
              <a:spcAft>
                <a:spcPts val="1600"/>
              </a:spcAft>
              <a:buNone/>
            </a:pPr>
            <a:r>
              <a:rPr lang="en" sz="7200" dirty="0">
                <a:solidFill>
                  <a:schemeClr val="accent3"/>
                </a:solidFill>
                <a:latin typeface="Helvetica"/>
                <a:ea typeface="Average"/>
                <a:cs typeface="Helvetica"/>
                <a:sym typeface="Average"/>
              </a:rPr>
              <a:t>Limit </a:t>
            </a:r>
            <a:r>
              <a:rPr lang="en" sz="7200" dirty="0">
                <a:solidFill>
                  <a:schemeClr val="accent3"/>
                </a:solidFill>
                <a:latin typeface="Helvetica"/>
                <a:ea typeface="Roboto"/>
                <a:cs typeface="Helvetica"/>
                <a:sym typeface="Roboto"/>
              </a:rPr>
              <a:t>the</a:t>
            </a:r>
            <a:r>
              <a:rPr lang="en" sz="7200" dirty="0">
                <a:solidFill>
                  <a:schemeClr val="accent3"/>
                </a:solidFill>
                <a:latin typeface="Helvetica"/>
                <a:ea typeface="Average"/>
                <a:cs typeface="Helvetica"/>
                <a:sym typeface="Average"/>
              </a:rPr>
              <a:t> </a:t>
            </a:r>
            <a:r>
              <a:rPr lang="en" sz="7200" dirty="0">
                <a:solidFill>
                  <a:schemeClr val="accent3"/>
                </a:solidFill>
                <a:latin typeface="Helvetica"/>
                <a:ea typeface="Bungee"/>
                <a:cs typeface="Helvetica"/>
                <a:sym typeface="Bungee"/>
              </a:rPr>
              <a:t>use</a:t>
            </a:r>
            <a:r>
              <a:rPr lang="en" sz="7200" dirty="0">
                <a:solidFill>
                  <a:schemeClr val="accent3"/>
                </a:solidFill>
                <a:latin typeface="Helvetica"/>
                <a:ea typeface="Average"/>
                <a:cs typeface="Helvetica"/>
                <a:sym typeface="Average"/>
              </a:rPr>
              <a:t> </a:t>
            </a:r>
            <a:r>
              <a:rPr lang="en" sz="7200" dirty="0">
                <a:solidFill>
                  <a:schemeClr val="accent3"/>
                </a:solidFill>
                <a:latin typeface="Helvetica"/>
                <a:ea typeface="Courier New"/>
                <a:cs typeface="Helvetica"/>
                <a:sym typeface="Courier New"/>
              </a:rPr>
              <a:t>of</a:t>
            </a:r>
            <a:r>
              <a:rPr lang="en" sz="7200" dirty="0">
                <a:solidFill>
                  <a:schemeClr val="accent3"/>
                </a:solidFill>
                <a:latin typeface="Helvetica"/>
                <a:ea typeface="Average"/>
                <a:cs typeface="Helvetica"/>
                <a:sym typeface="Average"/>
              </a:rPr>
              <a:t> </a:t>
            </a:r>
            <a:r>
              <a:rPr lang="en" sz="7200" dirty="0">
                <a:solidFill>
                  <a:schemeClr val="accent3"/>
                </a:solidFill>
                <a:latin typeface="Impact"/>
                <a:ea typeface="Lobster"/>
                <a:cs typeface="Impact"/>
                <a:sym typeface="Lobster"/>
              </a:rPr>
              <a:t>different</a:t>
            </a:r>
            <a:r>
              <a:rPr lang="en" sz="7200" dirty="0">
                <a:solidFill>
                  <a:schemeClr val="accent3"/>
                </a:solidFill>
                <a:latin typeface="Impact"/>
                <a:ea typeface="Average"/>
                <a:cs typeface="Impact"/>
                <a:sym typeface="Average"/>
              </a:rPr>
              <a:t> </a:t>
            </a:r>
            <a:r>
              <a:rPr lang="en" sz="7200" dirty="0">
                <a:solidFill>
                  <a:schemeClr val="accent3"/>
                </a:solidFill>
                <a:latin typeface="Impact"/>
                <a:ea typeface="Oswald"/>
                <a:cs typeface="Impact"/>
                <a:sym typeface="Oswald"/>
              </a:rPr>
              <a:t>font</a:t>
            </a:r>
            <a:r>
              <a:rPr lang="en" sz="7200" dirty="0">
                <a:solidFill>
                  <a:schemeClr val="accent3"/>
                </a:solidFill>
                <a:latin typeface="Impact"/>
                <a:ea typeface="Average"/>
                <a:cs typeface="Impact"/>
                <a:sym typeface="Average"/>
              </a:rPr>
              <a:t> </a:t>
            </a:r>
            <a:r>
              <a:rPr lang="en" sz="7200" dirty="0">
                <a:solidFill>
                  <a:schemeClr val="accent3"/>
                </a:solidFill>
                <a:latin typeface="Impact"/>
                <a:ea typeface="Pinyon Script"/>
                <a:cs typeface="Impact"/>
                <a:sym typeface="Pinyon Script"/>
              </a:rPr>
              <a:t>types</a:t>
            </a:r>
            <a:r>
              <a:rPr lang="en" sz="7200" dirty="0">
                <a:solidFill>
                  <a:schemeClr val="accent3"/>
                </a:solidFill>
                <a:latin typeface="Impact"/>
                <a:ea typeface="Average"/>
                <a:cs typeface="Impact"/>
                <a:sym typeface="Average"/>
              </a:rPr>
              <a:t> </a:t>
            </a:r>
            <a:r>
              <a:rPr lang="en" sz="7200" dirty="0">
                <a:solidFill>
                  <a:schemeClr val="accent3"/>
                </a:solidFill>
                <a:latin typeface="Average"/>
                <a:ea typeface="Average"/>
                <a:cs typeface="Average"/>
                <a:sym typeface="Average"/>
              </a:rPr>
              <a:t>(2)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Space</a:t>
            </a:r>
          </a:p>
        </p:txBody>
      </p:sp>
      <p:pic>
        <p:nvPicPr>
          <p:cNvPr id="139" name="Shape 139" descr="Bling_fig3.jpg"/>
          <p:cNvPicPr preferRelativeResize="0"/>
          <p:nvPr/>
        </p:nvPicPr>
        <p:blipFill>
          <a:blip r:embed="rId3">
            <a:alphaModFix/>
          </a:blip>
          <a:stretch>
            <a:fillRect/>
          </a:stretch>
        </p:blipFill>
        <p:spPr>
          <a:xfrm>
            <a:off x="1769500" y="1804475"/>
            <a:ext cx="5605000" cy="3676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671250" y="2855000"/>
            <a:ext cx="7852200" cy="1148100"/>
          </a:xfrm>
          <a:prstGeom prst="rect">
            <a:avLst/>
          </a:prstGeom>
        </p:spPr>
        <p:txBody>
          <a:bodyPr lIns="91425" tIns="91425" rIns="91425" bIns="91425" anchor="ctr" anchorCtr="0">
            <a:noAutofit/>
          </a:bodyPr>
          <a:lstStyle/>
          <a:p>
            <a:pPr lvl="0">
              <a:spcBef>
                <a:spcPts val="0"/>
              </a:spcBef>
              <a:buNone/>
            </a:pPr>
            <a:r>
              <a:rPr lang="en"/>
              <a:t>Good vs. Bad Visualizations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Characteristics of bad visualizations</a:t>
            </a:r>
          </a:p>
        </p:txBody>
      </p:sp>
      <p:sp>
        <p:nvSpPr>
          <p:cNvPr id="150" name="Shape 150"/>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endParaRPr/>
          </a:p>
        </p:txBody>
      </p:sp>
      <p:pic>
        <p:nvPicPr>
          <p:cNvPr id="151" name="Shape 151" descr="Screen Shot 2016-05-04 at 4.17.57 PM.png"/>
          <p:cNvPicPr preferRelativeResize="0"/>
          <p:nvPr/>
        </p:nvPicPr>
        <p:blipFill>
          <a:blip r:embed="rId3">
            <a:alphaModFix/>
          </a:blip>
          <a:stretch>
            <a:fillRect/>
          </a:stretch>
        </p:blipFill>
        <p:spPr>
          <a:xfrm>
            <a:off x="311700" y="1676325"/>
            <a:ext cx="3986674" cy="4322724"/>
          </a:xfrm>
          <a:prstGeom prst="rect">
            <a:avLst/>
          </a:prstGeom>
          <a:noFill/>
          <a:ln>
            <a:noFill/>
          </a:ln>
        </p:spPr>
      </p:pic>
      <p:pic>
        <p:nvPicPr>
          <p:cNvPr id="152" name="Shape 152"/>
          <p:cNvPicPr preferRelativeResize="0"/>
          <p:nvPr/>
        </p:nvPicPr>
        <p:blipFill>
          <a:blip r:embed="rId4">
            <a:alphaModFix/>
          </a:blip>
          <a:stretch>
            <a:fillRect/>
          </a:stretch>
        </p:blipFill>
        <p:spPr>
          <a:xfrm>
            <a:off x="4422900" y="1676325"/>
            <a:ext cx="4521125" cy="3512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Bad visualizations confuse rather than reveal</a:t>
            </a:r>
          </a:p>
        </p:txBody>
      </p:sp>
      <p:sp>
        <p:nvSpPr>
          <p:cNvPr id="158" name="Shape 158"/>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endParaRPr/>
          </a:p>
        </p:txBody>
      </p:sp>
      <p:pic>
        <p:nvPicPr>
          <p:cNvPr id="159" name="Shape 159"/>
          <p:cNvPicPr preferRelativeResize="0"/>
          <p:nvPr/>
        </p:nvPicPr>
        <p:blipFill>
          <a:blip r:embed="rId3">
            <a:alphaModFix/>
          </a:blip>
          <a:stretch>
            <a:fillRect/>
          </a:stretch>
        </p:blipFill>
        <p:spPr>
          <a:xfrm>
            <a:off x="338663" y="1465301"/>
            <a:ext cx="8466675" cy="4697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Bad visualizations are disorienting</a:t>
            </a:r>
          </a:p>
        </p:txBody>
      </p:sp>
      <p:sp>
        <p:nvSpPr>
          <p:cNvPr id="165" name="Shape 165"/>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endParaRPr/>
          </a:p>
        </p:txBody>
      </p:sp>
      <p:pic>
        <p:nvPicPr>
          <p:cNvPr id="166" name="Shape 166" descr="Screen Shot 2016-05-02 at 1.19.27 PM.png"/>
          <p:cNvPicPr preferRelativeResize="0"/>
          <p:nvPr/>
        </p:nvPicPr>
        <p:blipFill rotWithShape="1">
          <a:blip r:embed="rId3">
            <a:alphaModFix/>
          </a:blip>
          <a:srcRect l="56673" t="9802" r="-866" b="-3155"/>
          <a:stretch/>
        </p:blipFill>
        <p:spPr>
          <a:xfrm>
            <a:off x="871550" y="1536633"/>
            <a:ext cx="2368799" cy="4799766"/>
          </a:xfrm>
          <a:prstGeom prst="rect">
            <a:avLst/>
          </a:prstGeom>
          <a:noFill/>
          <a:ln>
            <a:noFill/>
          </a:ln>
        </p:spPr>
      </p:pic>
      <p:pic>
        <p:nvPicPr>
          <p:cNvPr id="167" name="Shape 167" descr="Screen Shot 2016-05-04 at 9.28.06 AM.png"/>
          <p:cNvPicPr preferRelativeResize="0"/>
          <p:nvPr/>
        </p:nvPicPr>
        <p:blipFill>
          <a:blip r:embed="rId4">
            <a:alphaModFix/>
          </a:blip>
          <a:stretch>
            <a:fillRect/>
          </a:stretch>
        </p:blipFill>
        <p:spPr>
          <a:xfrm>
            <a:off x="4173198" y="1536633"/>
            <a:ext cx="3993802" cy="36635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Mediocre visualizations aren’t good</a:t>
            </a:r>
          </a:p>
        </p:txBody>
      </p:sp>
      <p:sp>
        <p:nvSpPr>
          <p:cNvPr id="173" name="Shape 173"/>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endParaRPr/>
          </a:p>
        </p:txBody>
      </p:sp>
      <p:pic>
        <p:nvPicPr>
          <p:cNvPr id="174" name="Shape 174" descr="Screen Shot 2016-05-02 at 2.46.57 PM.png"/>
          <p:cNvPicPr preferRelativeResize="0"/>
          <p:nvPr/>
        </p:nvPicPr>
        <p:blipFill>
          <a:blip r:embed="rId3">
            <a:alphaModFix/>
          </a:blip>
          <a:stretch>
            <a:fillRect/>
          </a:stretch>
        </p:blipFill>
        <p:spPr>
          <a:xfrm>
            <a:off x="773903" y="1536622"/>
            <a:ext cx="7579075" cy="46669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Visualization Makeover: Make it easier to interpret</a:t>
            </a:r>
          </a:p>
        </p:txBody>
      </p:sp>
      <p:sp>
        <p:nvSpPr>
          <p:cNvPr id="180" name="Shape 180"/>
          <p:cNvSpPr txBox="1">
            <a:spLocks noGrp="1"/>
          </p:cNvSpPr>
          <p:nvPr>
            <p:ph type="body" idx="1"/>
          </p:nvPr>
        </p:nvSpPr>
        <p:spPr>
          <a:xfrm>
            <a:off x="311700" y="1536633"/>
            <a:ext cx="3999900" cy="4555200"/>
          </a:xfrm>
          <a:prstGeom prst="rect">
            <a:avLst/>
          </a:prstGeom>
        </p:spPr>
        <p:txBody>
          <a:bodyPr lIns="91425" tIns="91425" rIns="91425" bIns="91425" anchor="t" anchorCtr="0">
            <a:noAutofit/>
          </a:bodyPr>
          <a:lstStyle/>
          <a:p>
            <a:pPr lvl="0">
              <a:spcBef>
                <a:spcPts val="0"/>
              </a:spcBef>
              <a:buNone/>
            </a:pPr>
            <a:endParaRPr/>
          </a:p>
        </p:txBody>
      </p:sp>
      <p:sp>
        <p:nvSpPr>
          <p:cNvPr id="181" name="Shape 181"/>
          <p:cNvSpPr txBox="1">
            <a:spLocks noGrp="1"/>
          </p:cNvSpPr>
          <p:nvPr>
            <p:ph type="body" idx="2"/>
          </p:nvPr>
        </p:nvSpPr>
        <p:spPr>
          <a:xfrm>
            <a:off x="4832400" y="1536633"/>
            <a:ext cx="3999900" cy="4555200"/>
          </a:xfrm>
          <a:prstGeom prst="rect">
            <a:avLst/>
          </a:prstGeom>
        </p:spPr>
        <p:txBody>
          <a:bodyPr lIns="91425" tIns="91425" rIns="91425" bIns="91425" anchor="t" anchorCtr="0">
            <a:noAutofit/>
          </a:bodyPr>
          <a:lstStyle/>
          <a:p>
            <a:pPr lvl="0">
              <a:spcBef>
                <a:spcPts val="0"/>
              </a:spcBef>
              <a:buNone/>
            </a:pPr>
            <a:endParaRPr/>
          </a:p>
        </p:txBody>
      </p:sp>
      <p:pic>
        <p:nvPicPr>
          <p:cNvPr id="182" name="Shape 182" descr="Screen Shot 2016-05-02 at 2.46.57 PM.png"/>
          <p:cNvPicPr preferRelativeResize="0"/>
          <p:nvPr/>
        </p:nvPicPr>
        <p:blipFill>
          <a:blip r:embed="rId3">
            <a:alphaModFix/>
          </a:blip>
          <a:stretch>
            <a:fillRect/>
          </a:stretch>
        </p:blipFill>
        <p:spPr>
          <a:xfrm>
            <a:off x="86825" y="1694683"/>
            <a:ext cx="4224774" cy="2601464"/>
          </a:xfrm>
          <a:prstGeom prst="rect">
            <a:avLst/>
          </a:prstGeom>
          <a:noFill/>
          <a:ln>
            <a:noFill/>
          </a:ln>
        </p:spPr>
      </p:pic>
      <p:pic>
        <p:nvPicPr>
          <p:cNvPr id="183" name="Shape 183"/>
          <p:cNvPicPr preferRelativeResize="0"/>
          <p:nvPr/>
        </p:nvPicPr>
        <p:blipFill rotWithShape="1">
          <a:blip r:embed="rId4">
            <a:alphaModFix/>
          </a:blip>
          <a:srcRect r="6393"/>
          <a:stretch/>
        </p:blipFill>
        <p:spPr>
          <a:xfrm>
            <a:off x="4449550" y="1694674"/>
            <a:ext cx="4556451" cy="2668275"/>
          </a:xfrm>
          <a:prstGeom prst="rect">
            <a:avLst/>
          </a:prstGeom>
          <a:noFill/>
          <a:ln>
            <a:noFill/>
          </a:ln>
        </p:spPr>
      </p:pic>
      <p:sp>
        <p:nvSpPr>
          <p:cNvPr id="184" name="Shape 184"/>
          <p:cNvSpPr txBox="1"/>
          <p:nvPr/>
        </p:nvSpPr>
        <p:spPr>
          <a:xfrm>
            <a:off x="4449550" y="4645016"/>
            <a:ext cx="4486500" cy="901200"/>
          </a:xfrm>
          <a:prstGeom prst="rect">
            <a:avLst/>
          </a:prstGeom>
          <a:noFill/>
          <a:ln>
            <a:noFill/>
          </a:ln>
        </p:spPr>
        <p:txBody>
          <a:bodyPr lIns="91425" tIns="91425" rIns="91425" bIns="91425" anchor="t" anchorCtr="0">
            <a:noAutofit/>
          </a:bodyPr>
          <a:lstStyle/>
          <a:p>
            <a:pPr lvl="0">
              <a:spcBef>
                <a:spcPts val="0"/>
              </a:spcBef>
              <a:buNone/>
            </a:pPr>
            <a:r>
              <a:rPr lang="en">
                <a:solidFill>
                  <a:srgbClr val="FFFFFF"/>
                </a:solidFill>
              </a:rPr>
              <a:t>Stacked bar chart, ordered by % Yes</a:t>
            </a:r>
          </a:p>
          <a:p>
            <a:pPr lvl="0">
              <a:spcBef>
                <a:spcPts val="0"/>
              </a:spcBef>
              <a:buNone/>
            </a:pPr>
            <a:endParaRPr>
              <a:solidFill>
                <a:srgbClr val="FFFFFF"/>
              </a:solidFill>
            </a:endParaRPr>
          </a:p>
        </p:txBody>
      </p:sp>
      <p:sp>
        <p:nvSpPr>
          <p:cNvPr id="185" name="Shape 185"/>
          <p:cNvSpPr txBox="1"/>
          <p:nvPr/>
        </p:nvSpPr>
        <p:spPr>
          <a:xfrm>
            <a:off x="68400" y="4700741"/>
            <a:ext cx="4486500" cy="901200"/>
          </a:xfrm>
          <a:prstGeom prst="rect">
            <a:avLst/>
          </a:prstGeom>
          <a:noFill/>
          <a:ln>
            <a:noFill/>
          </a:ln>
        </p:spPr>
        <p:txBody>
          <a:bodyPr lIns="91425" tIns="91425" rIns="91425" bIns="91425" anchor="t" anchorCtr="0">
            <a:noAutofit/>
          </a:bodyPr>
          <a:lstStyle/>
          <a:p>
            <a:pPr lvl="0" rtl="0">
              <a:spcBef>
                <a:spcPts val="0"/>
              </a:spcBef>
              <a:buNone/>
            </a:pPr>
            <a:r>
              <a:rPr lang="en">
                <a:solidFill>
                  <a:srgbClr val="FFFFFF"/>
                </a:solidFill>
              </a:rPr>
              <a:t>Regular bar chart, unordered</a:t>
            </a:r>
          </a:p>
          <a:p>
            <a:pPr lvl="0" rtl="0">
              <a:spcBef>
                <a:spcPts val="0"/>
              </a:spcBef>
              <a:buNone/>
            </a:pPr>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Goals</a:t>
            </a:r>
          </a:p>
        </p:txBody>
      </p:sp>
      <p:sp>
        <p:nvSpPr>
          <p:cNvPr id="66" name="Shape 66"/>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marL="342900" lvl="0" indent="-342900" rtl="0">
              <a:spcBef>
                <a:spcPts val="0"/>
              </a:spcBef>
              <a:buFont typeface="Arial"/>
              <a:buChar char="•"/>
            </a:pPr>
            <a:r>
              <a:rPr lang="en" sz="2400" dirty="0">
                <a:solidFill>
                  <a:srgbClr val="FFFFFF"/>
                </a:solidFill>
                <a:latin typeface="Open Sans"/>
                <a:ea typeface="Open Sans"/>
                <a:cs typeface="Open Sans"/>
                <a:sym typeface="Open Sans"/>
              </a:rPr>
              <a:t>After this session you should leave with:</a:t>
            </a:r>
          </a:p>
          <a:p>
            <a:pPr marL="457200" lvl="0" indent="-381000" rtl="0">
              <a:spcBef>
                <a:spcPts val="0"/>
              </a:spcBef>
              <a:buClr>
                <a:srgbClr val="FFFFFF"/>
              </a:buClr>
              <a:buSzPct val="100000"/>
              <a:buFont typeface="Arial"/>
              <a:buChar char="•"/>
            </a:pPr>
            <a:r>
              <a:rPr lang="en" sz="2400" dirty="0">
                <a:solidFill>
                  <a:srgbClr val="FFFFFF"/>
                </a:solidFill>
                <a:latin typeface="Open Sans"/>
                <a:ea typeface="Open Sans"/>
                <a:cs typeface="Open Sans"/>
                <a:sym typeface="Open Sans"/>
              </a:rPr>
              <a:t>an understanding of the process for making good visualizations</a:t>
            </a:r>
          </a:p>
          <a:p>
            <a:pPr marL="457200" lvl="0" indent="-381000" rtl="0">
              <a:spcBef>
                <a:spcPts val="0"/>
              </a:spcBef>
              <a:buClr>
                <a:srgbClr val="FFFFFF"/>
              </a:buClr>
              <a:buSzPct val="100000"/>
              <a:buFont typeface="Arial"/>
              <a:buChar char="•"/>
            </a:pPr>
            <a:r>
              <a:rPr lang="en" sz="2400" dirty="0">
                <a:solidFill>
                  <a:schemeClr val="dk1"/>
                </a:solidFill>
                <a:latin typeface="Open Sans"/>
                <a:ea typeface="Open Sans"/>
                <a:cs typeface="Open Sans"/>
                <a:sym typeface="Open Sans"/>
              </a:rPr>
              <a:t>an introduction to core design concepts</a:t>
            </a:r>
          </a:p>
          <a:p>
            <a:pPr marL="457200" lvl="0" indent="-381000" rtl="0">
              <a:spcBef>
                <a:spcPts val="0"/>
              </a:spcBef>
              <a:buClr>
                <a:srgbClr val="FFFFFF"/>
              </a:buClr>
              <a:buSzPct val="100000"/>
              <a:buFont typeface="Arial"/>
              <a:buChar char="•"/>
            </a:pPr>
            <a:r>
              <a:rPr lang="en" sz="2400" dirty="0">
                <a:solidFill>
                  <a:srgbClr val="FFFFFF"/>
                </a:solidFill>
                <a:latin typeface="Open Sans"/>
                <a:ea typeface="Open Sans"/>
                <a:cs typeface="Open Sans"/>
                <a:sym typeface="Open Sans"/>
              </a:rPr>
              <a:t>exposure to various chart types</a:t>
            </a:r>
          </a:p>
          <a:p>
            <a:pPr marL="457200" lvl="0" indent="-381000" rtl="0">
              <a:spcBef>
                <a:spcPts val="0"/>
              </a:spcBef>
              <a:buClr>
                <a:srgbClr val="FFFFFF"/>
              </a:buClr>
              <a:buSzPct val="100000"/>
              <a:buFont typeface="Arial"/>
              <a:buChar char="•"/>
            </a:pPr>
            <a:r>
              <a:rPr lang="en" sz="2400" dirty="0">
                <a:solidFill>
                  <a:srgbClr val="FFFFFF"/>
                </a:solidFill>
                <a:latin typeface="Open Sans"/>
                <a:ea typeface="Open Sans"/>
                <a:cs typeface="Open Sans"/>
                <a:sym typeface="Open Sans"/>
              </a:rPr>
              <a:t>practice doing a visualization “make over</a:t>
            </a:r>
            <a:r>
              <a:rPr lang="en" sz="2400" dirty="0" smtClean="0">
                <a:solidFill>
                  <a:srgbClr val="FFFFFF"/>
                </a:solidFill>
                <a:latin typeface="Open Sans"/>
                <a:ea typeface="Open Sans"/>
                <a:cs typeface="Open Sans"/>
                <a:sym typeface="Open Sans"/>
              </a:rPr>
              <a:t>”</a:t>
            </a:r>
            <a:endParaRPr sz="2400" dirty="0">
              <a:solidFill>
                <a:srgbClr val="FFFFFF"/>
              </a:solidFill>
              <a:latin typeface="Open Sans"/>
              <a:ea typeface="Open Sans"/>
              <a:cs typeface="Open Sans"/>
              <a:sym typeface="Open Sans"/>
            </a:endParaRPr>
          </a:p>
          <a:p>
            <a:pPr lvl="0">
              <a:spcBef>
                <a:spcPts val="0"/>
              </a:spcBef>
              <a:buNone/>
            </a:pPr>
            <a:r>
              <a:rPr lang="en" sz="2400" dirty="0">
                <a:solidFill>
                  <a:srgbClr val="FFFFFF"/>
                </a:solidFill>
                <a:latin typeface="Open Sans"/>
                <a:ea typeface="Open Sans"/>
                <a:cs typeface="Open Sans"/>
                <a:sym typeface="Open Sans"/>
              </a:rPr>
              <a:t>Most importantly, we hope you learn that you can always get more help!</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Correct misleading visuals</a:t>
            </a:r>
          </a:p>
        </p:txBody>
      </p:sp>
      <p:sp>
        <p:nvSpPr>
          <p:cNvPr id="191" name="Shape 191"/>
          <p:cNvSpPr txBox="1">
            <a:spLocks noGrp="1"/>
          </p:cNvSpPr>
          <p:nvPr>
            <p:ph type="body" idx="1"/>
          </p:nvPr>
        </p:nvSpPr>
        <p:spPr>
          <a:xfrm>
            <a:off x="311700" y="1536633"/>
            <a:ext cx="3999900" cy="4555200"/>
          </a:xfrm>
          <a:prstGeom prst="rect">
            <a:avLst/>
          </a:prstGeom>
        </p:spPr>
        <p:txBody>
          <a:bodyPr lIns="91425" tIns="91425" rIns="91425" bIns="91425" anchor="t" anchorCtr="0">
            <a:noAutofit/>
          </a:bodyPr>
          <a:lstStyle/>
          <a:p>
            <a:pPr lvl="0">
              <a:spcBef>
                <a:spcPts val="0"/>
              </a:spcBef>
              <a:buNone/>
            </a:pPr>
            <a:endParaRPr/>
          </a:p>
        </p:txBody>
      </p:sp>
      <p:sp>
        <p:nvSpPr>
          <p:cNvPr id="192" name="Shape 192"/>
          <p:cNvSpPr txBox="1">
            <a:spLocks noGrp="1"/>
          </p:cNvSpPr>
          <p:nvPr>
            <p:ph type="body" idx="2"/>
          </p:nvPr>
        </p:nvSpPr>
        <p:spPr>
          <a:xfrm>
            <a:off x="4832400" y="1536633"/>
            <a:ext cx="3999900" cy="4555200"/>
          </a:xfrm>
          <a:prstGeom prst="rect">
            <a:avLst/>
          </a:prstGeom>
        </p:spPr>
        <p:txBody>
          <a:bodyPr lIns="91425" tIns="91425" rIns="91425" bIns="91425" anchor="t" anchorCtr="0">
            <a:noAutofit/>
          </a:bodyPr>
          <a:lstStyle/>
          <a:p>
            <a:pPr lvl="0">
              <a:spcBef>
                <a:spcPts val="0"/>
              </a:spcBef>
              <a:buNone/>
            </a:pPr>
            <a:endParaRPr/>
          </a:p>
        </p:txBody>
      </p:sp>
      <p:pic>
        <p:nvPicPr>
          <p:cNvPr id="193" name="Shape 193" descr="Screen Shot 2016-05-03 at 9.00.14 AM.png"/>
          <p:cNvPicPr preferRelativeResize="0"/>
          <p:nvPr/>
        </p:nvPicPr>
        <p:blipFill rotWithShape="1">
          <a:blip r:embed="rId3">
            <a:alphaModFix/>
          </a:blip>
          <a:srcRect l="1008" t="7854" r="2007" b="1549"/>
          <a:stretch/>
        </p:blipFill>
        <p:spPr>
          <a:xfrm>
            <a:off x="547287" y="1536625"/>
            <a:ext cx="8049424" cy="3939100"/>
          </a:xfrm>
          <a:prstGeom prst="rect">
            <a:avLst/>
          </a:prstGeom>
          <a:noFill/>
          <a:ln>
            <a:noFill/>
          </a:ln>
        </p:spPr>
      </p:pic>
      <p:sp>
        <p:nvSpPr>
          <p:cNvPr id="194" name="Shape 194"/>
          <p:cNvSpPr txBox="1"/>
          <p:nvPr/>
        </p:nvSpPr>
        <p:spPr>
          <a:xfrm>
            <a:off x="547275" y="5799658"/>
            <a:ext cx="4749300" cy="522300"/>
          </a:xfrm>
          <a:prstGeom prst="rect">
            <a:avLst/>
          </a:prstGeom>
          <a:noFill/>
          <a:ln>
            <a:noFill/>
          </a:ln>
        </p:spPr>
        <p:txBody>
          <a:bodyPr lIns="91425" tIns="91425" rIns="91425" bIns="91425" anchor="t" anchorCtr="0">
            <a:noAutofit/>
          </a:bodyPr>
          <a:lstStyle/>
          <a:p>
            <a:pPr lvl="0">
              <a:spcBef>
                <a:spcPts val="0"/>
              </a:spcBef>
              <a:buNone/>
            </a:pPr>
            <a:r>
              <a:rPr lang="en">
                <a:solidFill>
                  <a:srgbClr val="FFFFFF"/>
                </a:solidFill>
              </a:rPr>
              <a:t>Tool used: Google sheets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Taking it a step farther: Labels and color</a:t>
            </a:r>
          </a:p>
        </p:txBody>
      </p:sp>
      <p:sp>
        <p:nvSpPr>
          <p:cNvPr id="200" name="Shape 200"/>
          <p:cNvSpPr txBox="1"/>
          <p:nvPr/>
        </p:nvSpPr>
        <p:spPr>
          <a:xfrm>
            <a:off x="420400" y="4488750"/>
            <a:ext cx="3909600" cy="510000"/>
          </a:xfrm>
          <a:prstGeom prst="rect">
            <a:avLst/>
          </a:prstGeom>
          <a:noFill/>
          <a:ln>
            <a:noFill/>
          </a:ln>
        </p:spPr>
        <p:txBody>
          <a:bodyPr lIns="91425" tIns="91425" rIns="91425" bIns="91425" anchor="t" anchorCtr="0">
            <a:noAutofit/>
          </a:bodyPr>
          <a:lstStyle/>
          <a:p>
            <a:pPr lvl="0">
              <a:spcBef>
                <a:spcPts val="0"/>
              </a:spcBef>
              <a:buNone/>
            </a:pPr>
            <a:r>
              <a:rPr lang="en">
                <a:solidFill>
                  <a:srgbClr val="FFFFFF"/>
                </a:solidFill>
              </a:rPr>
              <a:t>Tool used: Tableau Public  (www.tableau.com)</a:t>
            </a:r>
          </a:p>
        </p:txBody>
      </p:sp>
      <p:pic>
        <p:nvPicPr>
          <p:cNvPr id="201" name="Shape 201" descr="Screen Shot 2016-05-09 at 4.58.55 PM.png"/>
          <p:cNvPicPr preferRelativeResize="0"/>
          <p:nvPr/>
        </p:nvPicPr>
        <p:blipFill>
          <a:blip r:embed="rId3">
            <a:alphaModFix/>
          </a:blip>
          <a:stretch>
            <a:fillRect/>
          </a:stretch>
        </p:blipFill>
        <p:spPr>
          <a:xfrm>
            <a:off x="420387" y="1469773"/>
            <a:ext cx="8303224" cy="2786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Best practices for making good visualizations</a:t>
            </a:r>
          </a:p>
        </p:txBody>
      </p:sp>
      <p:sp>
        <p:nvSpPr>
          <p:cNvPr id="207" name="Shape 207"/>
          <p:cNvSpPr txBox="1">
            <a:spLocks noGrp="1"/>
          </p:cNvSpPr>
          <p:nvPr>
            <p:ph type="body" idx="1"/>
          </p:nvPr>
        </p:nvSpPr>
        <p:spPr>
          <a:xfrm>
            <a:off x="311700" y="1536625"/>
            <a:ext cx="8245500" cy="4555200"/>
          </a:xfrm>
          <a:prstGeom prst="rect">
            <a:avLst/>
          </a:prstGeom>
        </p:spPr>
        <p:txBody>
          <a:bodyPr lIns="91425" tIns="91425" rIns="91425" bIns="91425" anchor="t" anchorCtr="0">
            <a:noAutofit/>
          </a:bodyPr>
          <a:lstStyle/>
          <a:p>
            <a:pPr marL="457200" lvl="0" indent="-381000">
              <a:spcBef>
                <a:spcPts val="0"/>
              </a:spcBef>
              <a:buClr>
                <a:srgbClr val="FFFFFF"/>
              </a:buClr>
              <a:buSzPct val="100000"/>
              <a:buFont typeface="Source Sans Pro"/>
              <a:buAutoNum type="arabicPeriod"/>
            </a:pPr>
            <a:r>
              <a:rPr lang="en" sz="2400">
                <a:solidFill>
                  <a:srgbClr val="FFFFFF"/>
                </a:solidFill>
                <a:latin typeface="Source Sans Pro"/>
                <a:ea typeface="Source Sans Pro"/>
                <a:cs typeface="Source Sans Pro"/>
                <a:sym typeface="Source Sans Pro"/>
              </a:rPr>
              <a:t>Be sure they are necessary. </a:t>
            </a:r>
          </a:p>
          <a:p>
            <a:pPr marL="457200" lvl="0" indent="-381000">
              <a:spcBef>
                <a:spcPts val="0"/>
              </a:spcBef>
              <a:buClr>
                <a:srgbClr val="FFFFFF"/>
              </a:buClr>
              <a:buSzPct val="100000"/>
              <a:buFont typeface="Source Sans Pro"/>
              <a:buAutoNum type="arabicPeriod"/>
            </a:pPr>
            <a:r>
              <a:rPr lang="en" sz="2400">
                <a:solidFill>
                  <a:srgbClr val="FFFFFF"/>
                </a:solidFill>
                <a:latin typeface="Source Sans Pro"/>
                <a:ea typeface="Source Sans Pro"/>
                <a:cs typeface="Source Sans Pro"/>
                <a:sym typeface="Source Sans Pro"/>
              </a:rPr>
              <a:t>Start with the story first, then create the visualization. </a:t>
            </a:r>
          </a:p>
          <a:p>
            <a:pPr marL="457200" lvl="0" indent="-381000">
              <a:spcBef>
                <a:spcPts val="0"/>
              </a:spcBef>
              <a:buClr>
                <a:srgbClr val="FFFFFF"/>
              </a:buClr>
              <a:buSzPct val="100000"/>
              <a:buFont typeface="Source Sans Pro"/>
              <a:buAutoNum type="arabicPeriod"/>
            </a:pPr>
            <a:r>
              <a:rPr lang="en" sz="2400">
                <a:solidFill>
                  <a:srgbClr val="FFFFFF"/>
                </a:solidFill>
                <a:latin typeface="Source Sans Pro"/>
                <a:ea typeface="Source Sans Pro"/>
                <a:cs typeface="Source Sans Pro"/>
                <a:sym typeface="Source Sans Pro"/>
              </a:rPr>
              <a:t>Make them easy to interpret  (8-second rule).</a:t>
            </a:r>
          </a:p>
          <a:p>
            <a:pPr marL="457200" lvl="0" indent="-381000">
              <a:spcBef>
                <a:spcPts val="0"/>
              </a:spcBef>
              <a:buClr>
                <a:srgbClr val="FFFFFF"/>
              </a:buClr>
              <a:buSzPct val="100000"/>
              <a:buFont typeface="Source Sans Pro"/>
              <a:buAutoNum type="arabicPeriod"/>
            </a:pPr>
            <a:r>
              <a:rPr lang="en" sz="2400">
                <a:solidFill>
                  <a:srgbClr val="FFFFFF"/>
                </a:solidFill>
                <a:latin typeface="Source Sans Pro"/>
                <a:ea typeface="Source Sans Pro"/>
                <a:cs typeface="Source Sans Pro"/>
                <a:sym typeface="Source Sans Pro"/>
              </a:rPr>
              <a:t>Make them meaty enough to be interesting (not too simple).</a:t>
            </a:r>
          </a:p>
          <a:p>
            <a:pPr marL="457200" lvl="0" indent="-381000">
              <a:spcBef>
                <a:spcPts val="0"/>
              </a:spcBef>
              <a:buClr>
                <a:srgbClr val="FFFFFF"/>
              </a:buClr>
              <a:buSzPct val="100000"/>
              <a:buFont typeface="Source Sans Pro"/>
              <a:buAutoNum type="arabicPeriod"/>
            </a:pPr>
            <a:r>
              <a:rPr lang="en" sz="2400">
                <a:solidFill>
                  <a:srgbClr val="FFFFFF"/>
                </a:solidFill>
                <a:latin typeface="Source Sans Pro"/>
                <a:ea typeface="Source Sans Pro"/>
                <a:cs typeface="Source Sans Pro"/>
                <a:sym typeface="Source Sans Pro"/>
              </a:rPr>
              <a:t>Annotate them. Point out what’s important to your audience.</a:t>
            </a:r>
          </a:p>
          <a:p>
            <a:pPr marL="457200" lvl="0" indent="-381000">
              <a:spcBef>
                <a:spcPts val="0"/>
              </a:spcBef>
              <a:buClr>
                <a:srgbClr val="FFFFFF"/>
              </a:buClr>
              <a:buSzPct val="100000"/>
              <a:buFont typeface="Source Sans Pro"/>
              <a:buAutoNum type="arabicPeriod"/>
            </a:pPr>
            <a:r>
              <a:rPr lang="en" sz="2400">
                <a:solidFill>
                  <a:srgbClr val="FFFFFF"/>
                </a:solidFill>
                <a:latin typeface="Source Sans Pro"/>
                <a:ea typeface="Source Sans Pro"/>
                <a:cs typeface="Source Sans Pro"/>
                <a:sym typeface="Source Sans Pro"/>
              </a:rPr>
              <a:t>Choose colors that attract, not detract.</a:t>
            </a:r>
          </a:p>
          <a:p>
            <a:pPr marL="457200" lvl="0" indent="-381000">
              <a:spcBef>
                <a:spcPts val="0"/>
              </a:spcBef>
              <a:buClr>
                <a:srgbClr val="FFFFFF"/>
              </a:buClr>
              <a:buSzPct val="100000"/>
              <a:buFont typeface="Source Sans Pro"/>
              <a:buAutoNum type="arabicPeriod"/>
            </a:pPr>
            <a:r>
              <a:rPr lang="en" sz="2400">
                <a:solidFill>
                  <a:srgbClr val="FFFFFF"/>
                </a:solidFill>
                <a:latin typeface="Source Sans Pro"/>
                <a:ea typeface="Source Sans Pro"/>
                <a:cs typeface="Source Sans Pro"/>
                <a:sym typeface="Source Sans Pro"/>
              </a:rPr>
              <a:t>Tell a story.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Good visualizations point out what’s important</a:t>
            </a:r>
          </a:p>
        </p:txBody>
      </p:sp>
      <p:sp>
        <p:nvSpPr>
          <p:cNvPr id="213" name="Shape 213"/>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endParaRPr/>
          </a:p>
        </p:txBody>
      </p:sp>
      <p:pic>
        <p:nvPicPr>
          <p:cNvPr id="214" name="Shape 214" descr="Screen Shot 2016-05-04 at 9.57.34 AM.png"/>
          <p:cNvPicPr preferRelativeResize="0"/>
          <p:nvPr/>
        </p:nvPicPr>
        <p:blipFill>
          <a:blip r:embed="rId3">
            <a:alphaModFix/>
          </a:blip>
          <a:stretch>
            <a:fillRect/>
          </a:stretch>
        </p:blipFill>
        <p:spPr>
          <a:xfrm>
            <a:off x="531724" y="1536625"/>
            <a:ext cx="6466224" cy="4619975"/>
          </a:xfrm>
          <a:prstGeom prst="rect">
            <a:avLst/>
          </a:prstGeom>
          <a:noFill/>
          <a:ln>
            <a:noFill/>
          </a:ln>
        </p:spPr>
      </p:pic>
      <p:sp>
        <p:nvSpPr>
          <p:cNvPr id="215" name="Shape 215"/>
          <p:cNvSpPr txBox="1"/>
          <p:nvPr/>
        </p:nvSpPr>
        <p:spPr>
          <a:xfrm>
            <a:off x="7128600" y="2413533"/>
            <a:ext cx="1819500" cy="933300"/>
          </a:xfrm>
          <a:prstGeom prst="rect">
            <a:avLst/>
          </a:prstGeom>
          <a:noFill/>
          <a:ln>
            <a:noFill/>
          </a:ln>
        </p:spPr>
        <p:txBody>
          <a:bodyPr lIns="91425" tIns="91425" rIns="91425" bIns="91425" anchor="t" anchorCtr="0">
            <a:noAutofit/>
          </a:bodyPr>
          <a:lstStyle/>
          <a:p>
            <a:pPr lvl="0">
              <a:spcBef>
                <a:spcPts val="0"/>
              </a:spcBef>
              <a:buNone/>
            </a:pPr>
            <a:r>
              <a:rPr lang="en">
                <a:solidFill>
                  <a:srgbClr val="FFFFFF"/>
                </a:solidFill>
              </a:rPr>
              <a:t>Source: </a:t>
            </a:r>
          </a:p>
          <a:p>
            <a:pPr lvl="0">
              <a:spcBef>
                <a:spcPts val="0"/>
              </a:spcBef>
              <a:buNone/>
            </a:pPr>
            <a:r>
              <a:rPr lang="en">
                <a:solidFill>
                  <a:srgbClr val="FFFFFF"/>
                </a:solidFill>
              </a:rPr>
              <a:t>Flowingdata.com</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Good visualizations use color and notation to aid interpretation</a:t>
            </a:r>
          </a:p>
        </p:txBody>
      </p:sp>
      <p:sp>
        <p:nvSpPr>
          <p:cNvPr id="221" name="Shape 221"/>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endParaRPr/>
          </a:p>
        </p:txBody>
      </p:sp>
      <p:pic>
        <p:nvPicPr>
          <p:cNvPr id="222" name="Shape 222" descr="Screen Shot 2016-05-04 at 10.00.35 AM.png"/>
          <p:cNvPicPr preferRelativeResize="0"/>
          <p:nvPr/>
        </p:nvPicPr>
        <p:blipFill>
          <a:blip r:embed="rId3">
            <a:alphaModFix/>
          </a:blip>
          <a:stretch>
            <a:fillRect/>
          </a:stretch>
        </p:blipFill>
        <p:spPr>
          <a:xfrm>
            <a:off x="570375" y="1650299"/>
            <a:ext cx="8003250" cy="47272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Problems? How could this be made better?</a:t>
            </a:r>
          </a:p>
        </p:txBody>
      </p:sp>
      <p:pic>
        <p:nvPicPr>
          <p:cNvPr id="228" name="Shape 228" descr="BarChart_Poverty.png"/>
          <p:cNvPicPr preferRelativeResize="0"/>
          <p:nvPr/>
        </p:nvPicPr>
        <p:blipFill rotWithShape="1">
          <a:blip r:embed="rId3">
            <a:alphaModFix/>
          </a:blip>
          <a:srcRect t="13815"/>
          <a:stretch/>
        </p:blipFill>
        <p:spPr>
          <a:xfrm>
            <a:off x="311700" y="1517724"/>
            <a:ext cx="8159324" cy="4817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Data Visualizations vs. Infographics</a:t>
            </a:r>
          </a:p>
        </p:txBody>
      </p:sp>
      <p:sp>
        <p:nvSpPr>
          <p:cNvPr id="234" name="Shape 234"/>
          <p:cNvSpPr txBox="1">
            <a:spLocks noGrp="1"/>
          </p:cNvSpPr>
          <p:nvPr>
            <p:ph type="body" idx="1"/>
          </p:nvPr>
        </p:nvSpPr>
        <p:spPr>
          <a:xfrm>
            <a:off x="311700" y="1414133"/>
            <a:ext cx="8520600" cy="4677600"/>
          </a:xfrm>
          <a:prstGeom prst="rect">
            <a:avLst/>
          </a:prstGeom>
        </p:spPr>
        <p:txBody>
          <a:bodyPr lIns="91425" tIns="91425" rIns="91425" bIns="91425" anchor="t" anchorCtr="0">
            <a:noAutofit/>
          </a:bodyPr>
          <a:lstStyle/>
          <a:p>
            <a:pPr lvl="0">
              <a:spcBef>
                <a:spcPts val="0"/>
              </a:spcBef>
              <a:buNone/>
            </a:pPr>
            <a:r>
              <a:rPr lang="en" sz="2200">
                <a:solidFill>
                  <a:srgbClr val="FFFFFF"/>
                </a:solidFill>
                <a:latin typeface="Source Sans Pro"/>
                <a:ea typeface="Source Sans Pro"/>
                <a:cs typeface="Source Sans Pro"/>
                <a:sym typeface="Source Sans Pro"/>
              </a:rPr>
              <a:t>“The [data] visualization is created by a program that can be applied to many datasets, the infographic is hand-crafted for a particular dataset.” - Robert Kosara, Tableau Engineer</a:t>
            </a:r>
          </a:p>
          <a:p>
            <a:pPr lvl="0">
              <a:spcBef>
                <a:spcPts val="0"/>
              </a:spcBef>
              <a:buNone/>
            </a:pPr>
            <a:endParaRPr sz="1300">
              <a:solidFill>
                <a:srgbClr val="FFFFFF"/>
              </a:solidFill>
              <a:latin typeface="Source Sans Pro"/>
              <a:ea typeface="Source Sans Pro"/>
              <a:cs typeface="Source Sans Pro"/>
              <a:sym typeface="Source Sans Pro"/>
            </a:endParaRPr>
          </a:p>
        </p:txBody>
      </p:sp>
      <p:pic>
        <p:nvPicPr>
          <p:cNvPr id="235" name="Shape 235" descr="chi_closing-the-achievemnt-gap.jpg"/>
          <p:cNvPicPr preferRelativeResize="0"/>
          <p:nvPr/>
        </p:nvPicPr>
        <p:blipFill>
          <a:blip r:embed="rId3">
            <a:alphaModFix/>
          </a:blip>
          <a:stretch>
            <a:fillRect/>
          </a:stretch>
        </p:blipFill>
        <p:spPr>
          <a:xfrm>
            <a:off x="4798146" y="2553333"/>
            <a:ext cx="4178227" cy="2785500"/>
          </a:xfrm>
          <a:prstGeom prst="rect">
            <a:avLst/>
          </a:prstGeom>
          <a:noFill/>
          <a:ln>
            <a:noFill/>
          </a:ln>
        </p:spPr>
      </p:pic>
      <p:pic>
        <p:nvPicPr>
          <p:cNvPr id="236" name="Shape 236" descr="NAEPreadingW-B-chart.jpg"/>
          <p:cNvPicPr preferRelativeResize="0"/>
          <p:nvPr/>
        </p:nvPicPr>
        <p:blipFill>
          <a:blip r:embed="rId4">
            <a:alphaModFix/>
          </a:blip>
          <a:stretch>
            <a:fillRect/>
          </a:stretch>
        </p:blipFill>
        <p:spPr>
          <a:xfrm>
            <a:off x="265675" y="3226958"/>
            <a:ext cx="4403500" cy="2111875"/>
          </a:xfrm>
          <a:prstGeom prst="rect">
            <a:avLst/>
          </a:prstGeom>
          <a:noFill/>
          <a:ln>
            <a:noFill/>
          </a:ln>
        </p:spPr>
      </p:pic>
      <p:sp>
        <p:nvSpPr>
          <p:cNvPr id="237" name="Shape 237"/>
          <p:cNvSpPr txBox="1"/>
          <p:nvPr/>
        </p:nvSpPr>
        <p:spPr>
          <a:xfrm>
            <a:off x="265675" y="5556925"/>
            <a:ext cx="3442800" cy="438000"/>
          </a:xfrm>
          <a:prstGeom prst="rect">
            <a:avLst/>
          </a:prstGeom>
          <a:noFill/>
          <a:ln>
            <a:noFill/>
          </a:ln>
        </p:spPr>
        <p:txBody>
          <a:bodyPr lIns="91425" tIns="91425" rIns="91425" bIns="91425" anchor="t" anchorCtr="0">
            <a:noAutofit/>
          </a:bodyPr>
          <a:lstStyle/>
          <a:p>
            <a:pPr lvl="0">
              <a:spcBef>
                <a:spcPts val="0"/>
              </a:spcBef>
              <a:buNone/>
            </a:pPr>
            <a:r>
              <a:rPr lang="en" sz="1800">
                <a:solidFill>
                  <a:srgbClr val="FFFFFF"/>
                </a:solidFill>
              </a:rPr>
              <a:t>Data visualization</a:t>
            </a:r>
          </a:p>
          <a:p>
            <a:pPr lvl="0">
              <a:spcBef>
                <a:spcPts val="0"/>
              </a:spcBef>
              <a:buNone/>
            </a:pPr>
            <a:r>
              <a:rPr lang="en" sz="1800">
                <a:solidFill>
                  <a:srgbClr val="FFFFFF"/>
                </a:solidFill>
              </a:rPr>
              <a:t>Source: </a:t>
            </a:r>
            <a:r>
              <a:rPr lang="en" sz="1800" u="sng">
                <a:solidFill>
                  <a:schemeClr val="hlink"/>
                </a:solidFill>
                <a:hlinkClick r:id="rId5"/>
              </a:rPr>
              <a:t>http://blogs.edweek.org</a:t>
            </a:r>
          </a:p>
        </p:txBody>
      </p:sp>
      <p:sp>
        <p:nvSpPr>
          <p:cNvPr id="238" name="Shape 238"/>
          <p:cNvSpPr txBox="1"/>
          <p:nvPr/>
        </p:nvSpPr>
        <p:spPr>
          <a:xfrm>
            <a:off x="4798150" y="5491825"/>
            <a:ext cx="4034100" cy="375600"/>
          </a:xfrm>
          <a:prstGeom prst="rect">
            <a:avLst/>
          </a:prstGeom>
          <a:noFill/>
          <a:ln>
            <a:noFill/>
          </a:ln>
        </p:spPr>
        <p:txBody>
          <a:bodyPr lIns="91425" tIns="91425" rIns="91425" bIns="91425" anchor="t" anchorCtr="0">
            <a:noAutofit/>
          </a:bodyPr>
          <a:lstStyle/>
          <a:p>
            <a:pPr lvl="0">
              <a:spcBef>
                <a:spcPts val="0"/>
              </a:spcBef>
              <a:buNone/>
            </a:pPr>
            <a:r>
              <a:rPr lang="en" sz="1800">
                <a:solidFill>
                  <a:srgbClr val="FFFFFF"/>
                </a:solidFill>
              </a:rPr>
              <a:t>Infographic</a:t>
            </a:r>
          </a:p>
          <a:p>
            <a:pPr lvl="0">
              <a:spcBef>
                <a:spcPts val="0"/>
              </a:spcBef>
              <a:buNone/>
            </a:pPr>
            <a:r>
              <a:rPr lang="en" sz="1800">
                <a:solidFill>
                  <a:srgbClr val="FFFFFF"/>
                </a:solidFill>
              </a:rPr>
              <a:t>Source: </a:t>
            </a:r>
            <a:r>
              <a:rPr lang="en" sz="1800" u="sng">
                <a:solidFill>
                  <a:schemeClr val="hlink"/>
                </a:solidFill>
                <a:hlinkClick r:id="rId6"/>
              </a:rPr>
              <a:t>rauchfoundation.org</a:t>
            </a:r>
            <a:r>
              <a:rPr lang="en" sz="1800">
                <a:solidFill>
                  <a:srgbClr val="FFFFFF"/>
                </a:solidFill>
              </a:rPr>
              <a: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71250" y="2855000"/>
            <a:ext cx="7852200" cy="1148100"/>
          </a:xfrm>
          <a:prstGeom prst="rect">
            <a:avLst/>
          </a:prstGeom>
        </p:spPr>
        <p:txBody>
          <a:bodyPr lIns="91425" tIns="91425" rIns="91425" bIns="91425" anchor="ctr" anchorCtr="0">
            <a:noAutofit/>
          </a:bodyPr>
          <a:lstStyle/>
          <a:p>
            <a:pPr lvl="0">
              <a:spcBef>
                <a:spcPts val="0"/>
              </a:spcBef>
              <a:buNone/>
            </a:pPr>
            <a:r>
              <a:rPr lang="en"/>
              <a:t>Choosing the Right Chart Type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Data Viz Catalogue - </a:t>
            </a:r>
            <a:r>
              <a:rPr lang="en" u="sng">
                <a:solidFill>
                  <a:schemeClr val="hlink"/>
                </a:solidFill>
                <a:hlinkClick r:id="rId3"/>
              </a:rPr>
              <a:t>www.datavizcatalogue.com</a:t>
            </a:r>
            <a:r>
              <a:rPr lang="en"/>
              <a:t> </a:t>
            </a:r>
          </a:p>
        </p:txBody>
      </p:sp>
      <p:pic>
        <p:nvPicPr>
          <p:cNvPr id="249" name="Shape 249" descr="Screen Shot 2016-05-09 at 12.39.33 PM.png"/>
          <p:cNvPicPr preferRelativeResize="0"/>
          <p:nvPr/>
        </p:nvPicPr>
        <p:blipFill>
          <a:blip r:embed="rId4">
            <a:alphaModFix/>
          </a:blip>
          <a:stretch>
            <a:fillRect/>
          </a:stretch>
        </p:blipFill>
        <p:spPr>
          <a:xfrm>
            <a:off x="1515723" y="1356874"/>
            <a:ext cx="6112549" cy="51820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Shape 254"/>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Alternatives to the status quo</a:t>
            </a:r>
          </a:p>
        </p:txBody>
      </p:sp>
      <p:sp>
        <p:nvSpPr>
          <p:cNvPr id="255" name="Shape 255"/>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lnSpc>
                <a:spcPct val="100000"/>
              </a:lnSpc>
              <a:spcBef>
                <a:spcPts val="0"/>
              </a:spcBef>
              <a:spcAft>
                <a:spcPts val="0"/>
              </a:spcAft>
              <a:buNone/>
            </a:pPr>
            <a:r>
              <a:rPr lang="en" sz="2400">
                <a:solidFill>
                  <a:srgbClr val="FFFFFF"/>
                </a:solidFill>
                <a:latin typeface="Source Sans Pro"/>
                <a:ea typeface="Source Sans Pro"/>
                <a:cs typeface="Source Sans Pro"/>
                <a:sym typeface="Source Sans Pro"/>
              </a:rPr>
              <a:t>Common chart types may be fine, but there are others out there: </a:t>
            </a:r>
          </a:p>
          <a:p>
            <a:pPr lvl="0">
              <a:lnSpc>
                <a:spcPct val="100000"/>
              </a:lnSpc>
              <a:spcBef>
                <a:spcPts val="0"/>
              </a:spcBef>
              <a:spcAft>
                <a:spcPts val="0"/>
              </a:spcAft>
              <a:buNone/>
            </a:pPr>
            <a:endParaRPr sz="2400">
              <a:solidFill>
                <a:srgbClr val="FFFFFF"/>
              </a:solidFill>
              <a:latin typeface="Source Sans Pro"/>
              <a:ea typeface="Source Sans Pro"/>
              <a:cs typeface="Source Sans Pro"/>
              <a:sym typeface="Source Sans Pro"/>
            </a:endParaRPr>
          </a:p>
          <a:p>
            <a:pPr marL="457200" lvl="0" indent="-381000">
              <a:lnSpc>
                <a:spcPct val="100000"/>
              </a:lnSpc>
              <a:spcBef>
                <a:spcPts val="0"/>
              </a:spcBef>
              <a:spcAft>
                <a:spcPts val="0"/>
              </a:spcAft>
              <a:buClr>
                <a:srgbClr val="FFFFFF"/>
              </a:buClr>
              <a:buSzPct val="100000"/>
              <a:buFont typeface="Source Sans Pro"/>
              <a:buChar char="●"/>
            </a:pPr>
            <a:r>
              <a:rPr lang="en" sz="2400">
                <a:solidFill>
                  <a:srgbClr val="FFFFFF"/>
                </a:solidFill>
                <a:latin typeface="Source Sans Pro"/>
                <a:ea typeface="Source Sans Pro"/>
                <a:cs typeface="Source Sans Pro"/>
                <a:sym typeface="Source Sans Pro"/>
              </a:rPr>
              <a:t>“Six alternatives to the clustered bar chart” - Ann K. Emery</a:t>
            </a:r>
          </a:p>
          <a:p>
            <a:pPr lvl="0" indent="457200">
              <a:lnSpc>
                <a:spcPct val="100000"/>
              </a:lnSpc>
              <a:spcBef>
                <a:spcPts val="0"/>
              </a:spcBef>
              <a:spcAft>
                <a:spcPts val="0"/>
              </a:spcAft>
              <a:buNone/>
            </a:pPr>
            <a:r>
              <a:rPr lang="en" sz="2400" u="sng">
                <a:solidFill>
                  <a:schemeClr val="accent5"/>
                </a:solidFill>
                <a:latin typeface="Source Sans Pro"/>
                <a:ea typeface="Source Sans Pro"/>
                <a:cs typeface="Source Sans Pro"/>
                <a:sym typeface="Source Sans Pro"/>
                <a:hlinkClick r:id="rId3"/>
              </a:rPr>
              <a:t>annkemery.com/clustered-bar-chart</a:t>
            </a:r>
          </a:p>
          <a:p>
            <a:pPr lvl="0" indent="457200">
              <a:lnSpc>
                <a:spcPct val="100000"/>
              </a:lnSpc>
              <a:spcBef>
                <a:spcPts val="0"/>
              </a:spcBef>
              <a:spcAft>
                <a:spcPts val="0"/>
              </a:spcAft>
              <a:buNone/>
            </a:pPr>
            <a:endParaRPr sz="2400">
              <a:solidFill>
                <a:srgbClr val="FFFFFF"/>
              </a:solidFill>
              <a:latin typeface="Source Sans Pro"/>
              <a:ea typeface="Source Sans Pro"/>
              <a:cs typeface="Source Sans Pro"/>
              <a:sym typeface="Source Sans Pro"/>
            </a:endParaRPr>
          </a:p>
          <a:p>
            <a:pPr marL="457200" lvl="0" indent="-381000">
              <a:lnSpc>
                <a:spcPct val="100000"/>
              </a:lnSpc>
              <a:spcBef>
                <a:spcPts val="0"/>
              </a:spcBef>
              <a:spcAft>
                <a:spcPts val="0"/>
              </a:spcAft>
              <a:buSzPct val="100000"/>
              <a:buFont typeface="Source Sans Pro"/>
              <a:buChar char="●"/>
            </a:pPr>
            <a:r>
              <a:rPr lang="en" sz="2400">
                <a:solidFill>
                  <a:srgbClr val="FFFFFF"/>
                </a:solidFill>
                <a:latin typeface="Source Sans Pro"/>
                <a:ea typeface="Source Sans Pro"/>
                <a:cs typeface="Source Sans Pro"/>
                <a:sym typeface="Source Sans Pro"/>
              </a:rPr>
              <a:t>“Alternatives to pies” - Cole Nussbaumer Knaflic </a:t>
            </a:r>
            <a:r>
              <a:rPr lang="en" sz="2400" u="sng">
                <a:solidFill>
                  <a:schemeClr val="accent5"/>
                </a:solidFill>
                <a:latin typeface="Source Sans Pro"/>
                <a:ea typeface="Source Sans Pro"/>
                <a:cs typeface="Source Sans Pro"/>
                <a:sym typeface="Source Sans Pro"/>
                <a:hlinkClick r:id="rId4"/>
              </a:rPr>
              <a:t>storytellingwithdata.com/blog/2014/06/alternatives-to-pies</a:t>
            </a:r>
            <a:r>
              <a:rPr lang="en" sz="2400">
                <a:solidFill>
                  <a:srgbClr val="FFFFFF"/>
                </a:solidFill>
                <a:latin typeface="Source Sans Pro"/>
                <a:ea typeface="Source Sans Pro"/>
                <a:cs typeface="Source Sans Pro"/>
                <a:sym typeface="Source Sans Pro"/>
              </a:rPr>
              <a:t> </a:t>
            </a:r>
          </a:p>
          <a:p>
            <a:pPr lvl="0">
              <a:spcBef>
                <a:spcPts val="0"/>
              </a:spcBef>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Agenda</a:t>
            </a:r>
          </a:p>
        </p:txBody>
      </p:sp>
      <p:sp>
        <p:nvSpPr>
          <p:cNvPr id="72" name="Shape 72"/>
          <p:cNvSpPr txBox="1">
            <a:spLocks noGrp="1"/>
          </p:cNvSpPr>
          <p:nvPr>
            <p:ph type="body" idx="1"/>
          </p:nvPr>
        </p:nvSpPr>
        <p:spPr>
          <a:xfrm>
            <a:off x="472975" y="1536625"/>
            <a:ext cx="8359200" cy="4555200"/>
          </a:xfrm>
          <a:prstGeom prst="rect">
            <a:avLst/>
          </a:prstGeom>
        </p:spPr>
        <p:txBody>
          <a:bodyPr lIns="91425" tIns="91425" rIns="91425" bIns="91425" anchor="t" anchorCtr="0">
            <a:noAutofit/>
          </a:bodyPr>
          <a:lstStyle/>
          <a:p>
            <a:pPr marL="457200" lvl="0" indent="-431800">
              <a:spcBef>
                <a:spcPts val="0"/>
              </a:spcBef>
              <a:buClr>
                <a:srgbClr val="FFFFFF"/>
              </a:buClr>
              <a:buSzPct val="100000"/>
              <a:buFont typeface="Source Sans Pro"/>
              <a:buAutoNum type="arabicPeriod"/>
            </a:pPr>
            <a:r>
              <a:rPr lang="en" sz="2800" dirty="0">
                <a:solidFill>
                  <a:srgbClr val="FFFFFF"/>
                </a:solidFill>
                <a:latin typeface="Source Sans Pro"/>
                <a:ea typeface="Source Sans Pro"/>
                <a:cs typeface="Source Sans Pro"/>
                <a:sym typeface="Source Sans Pro"/>
              </a:rPr>
              <a:t>Overview</a:t>
            </a:r>
          </a:p>
          <a:p>
            <a:pPr marL="457200" lvl="0" indent="-431800" rtl="0">
              <a:spcBef>
                <a:spcPts val="0"/>
              </a:spcBef>
              <a:buClr>
                <a:srgbClr val="FFFFFF"/>
              </a:buClr>
              <a:buSzPct val="100000"/>
              <a:buFont typeface="Source Sans Pro"/>
              <a:buAutoNum type="arabicPeriod"/>
            </a:pPr>
            <a:r>
              <a:rPr lang="en" sz="2800" dirty="0">
                <a:solidFill>
                  <a:srgbClr val="FFFFFF"/>
                </a:solidFill>
                <a:latin typeface="Source Sans Pro"/>
                <a:ea typeface="Source Sans Pro"/>
                <a:cs typeface="Source Sans Pro"/>
                <a:sym typeface="Source Sans Pro"/>
              </a:rPr>
              <a:t>Basic Design Considerations</a:t>
            </a:r>
          </a:p>
          <a:p>
            <a:pPr marL="457200" lvl="0" indent="-431800">
              <a:spcBef>
                <a:spcPts val="0"/>
              </a:spcBef>
              <a:buClr>
                <a:srgbClr val="FFFFFF"/>
              </a:buClr>
              <a:buSzPct val="100000"/>
              <a:buFont typeface="Source Sans Pro"/>
              <a:buAutoNum type="arabicPeriod"/>
            </a:pPr>
            <a:r>
              <a:rPr lang="en" sz="2800" dirty="0">
                <a:solidFill>
                  <a:srgbClr val="FFFFFF"/>
                </a:solidFill>
                <a:latin typeface="Source Sans Pro"/>
                <a:ea typeface="Source Sans Pro"/>
                <a:cs typeface="Source Sans Pro"/>
                <a:sym typeface="Source Sans Pro"/>
              </a:rPr>
              <a:t>Characteristics of Bad &amp; Good Visualizations</a:t>
            </a:r>
          </a:p>
          <a:p>
            <a:pPr marL="457200" lvl="0" indent="-431800">
              <a:spcBef>
                <a:spcPts val="0"/>
              </a:spcBef>
              <a:buClr>
                <a:srgbClr val="FFFFFF"/>
              </a:buClr>
              <a:buSzPct val="100000"/>
              <a:buFont typeface="Source Sans Pro"/>
              <a:buAutoNum type="arabicPeriod"/>
            </a:pPr>
            <a:r>
              <a:rPr lang="en" sz="2800" dirty="0">
                <a:solidFill>
                  <a:srgbClr val="FFFFFF"/>
                </a:solidFill>
                <a:latin typeface="Source Sans Pro"/>
                <a:ea typeface="Source Sans Pro"/>
                <a:cs typeface="Source Sans Pro"/>
                <a:sym typeface="Source Sans Pro"/>
              </a:rPr>
              <a:t>Best practices for visualizing data</a:t>
            </a:r>
          </a:p>
          <a:p>
            <a:pPr marL="457200" lvl="0" indent="-431800" rtl="0">
              <a:spcBef>
                <a:spcPts val="0"/>
              </a:spcBef>
              <a:buClr>
                <a:srgbClr val="FFFFFF"/>
              </a:buClr>
              <a:buSzPct val="100000"/>
              <a:buFont typeface="Source Sans Pro"/>
              <a:buAutoNum type="arabicPeriod"/>
            </a:pPr>
            <a:r>
              <a:rPr lang="en" sz="2800" dirty="0">
                <a:solidFill>
                  <a:srgbClr val="FFFFFF"/>
                </a:solidFill>
                <a:latin typeface="Source Sans Pro"/>
                <a:ea typeface="Source Sans Pro"/>
                <a:cs typeface="Source Sans Pro"/>
                <a:sym typeface="Source Sans Pro"/>
              </a:rPr>
              <a:t>Resources for choosing the right chart type</a:t>
            </a:r>
          </a:p>
          <a:p>
            <a:pPr marL="457200" lvl="0" indent="-431800" rtl="0">
              <a:spcBef>
                <a:spcPts val="0"/>
              </a:spcBef>
              <a:buClr>
                <a:srgbClr val="FFFFFF"/>
              </a:buClr>
              <a:buSzPct val="100000"/>
              <a:buFont typeface="Source Sans Pro"/>
              <a:buAutoNum type="arabicPeriod"/>
            </a:pPr>
            <a:r>
              <a:rPr lang="en" sz="2800" dirty="0">
                <a:solidFill>
                  <a:srgbClr val="FFFFFF"/>
                </a:solidFill>
                <a:latin typeface="Source Sans Pro"/>
                <a:ea typeface="Source Sans Pro"/>
                <a:cs typeface="Source Sans Pro"/>
                <a:sym typeface="Source Sans Pro"/>
              </a:rPr>
              <a:t>Additional design considerations</a:t>
            </a:r>
          </a:p>
          <a:p>
            <a:pPr marL="457200" lvl="0" indent="-431800">
              <a:spcBef>
                <a:spcPts val="0"/>
              </a:spcBef>
              <a:buClr>
                <a:srgbClr val="FFFFFF"/>
              </a:buClr>
              <a:buSzPct val="100000"/>
              <a:buFont typeface="Source Sans Pro"/>
              <a:buAutoNum type="arabicPeriod"/>
            </a:pPr>
            <a:r>
              <a:rPr lang="en" sz="2800" dirty="0">
                <a:solidFill>
                  <a:srgbClr val="FFFFFF"/>
                </a:solidFill>
                <a:latin typeface="Source Sans Pro"/>
                <a:ea typeface="Source Sans Pro"/>
                <a:cs typeface="Source Sans Pro"/>
                <a:sym typeface="Source Sans Pro"/>
              </a:rPr>
              <a:t>Hands-on activity</a:t>
            </a:r>
          </a:p>
          <a:p>
            <a:pPr lvl="0" rtl="0">
              <a:spcBef>
                <a:spcPts val="0"/>
              </a:spcBef>
              <a:buNone/>
            </a:pPr>
            <a:endParaRPr dirty="0">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Slope graphs: showing change over time</a:t>
            </a:r>
          </a:p>
        </p:txBody>
      </p:sp>
      <p:sp>
        <p:nvSpPr>
          <p:cNvPr id="261" name="Shape 261"/>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endParaRPr/>
          </a:p>
        </p:txBody>
      </p:sp>
      <p:pic>
        <p:nvPicPr>
          <p:cNvPr id="262" name="Shape 262" descr="Screen Shot 2016-05-05 at 4.08.43 PM.png"/>
          <p:cNvPicPr preferRelativeResize="0"/>
          <p:nvPr/>
        </p:nvPicPr>
        <p:blipFill>
          <a:blip r:embed="rId3">
            <a:alphaModFix/>
          </a:blip>
          <a:stretch>
            <a:fillRect/>
          </a:stretch>
        </p:blipFill>
        <p:spPr>
          <a:xfrm>
            <a:off x="2535137" y="1536623"/>
            <a:ext cx="4073724" cy="4203374"/>
          </a:xfrm>
          <a:prstGeom prst="rect">
            <a:avLst/>
          </a:prstGeom>
          <a:noFill/>
          <a:ln>
            <a:noFill/>
          </a:ln>
        </p:spPr>
      </p:pic>
      <p:sp>
        <p:nvSpPr>
          <p:cNvPr id="263" name="Shape 263"/>
          <p:cNvSpPr txBox="1"/>
          <p:nvPr/>
        </p:nvSpPr>
        <p:spPr>
          <a:xfrm>
            <a:off x="4777450" y="2165033"/>
            <a:ext cx="3022200" cy="1476900"/>
          </a:xfrm>
          <a:prstGeom prst="rect">
            <a:avLst/>
          </a:prstGeom>
          <a:noFill/>
          <a:ln>
            <a:noFill/>
          </a:ln>
        </p:spPr>
        <p:txBody>
          <a:bodyPr lIns="91425" tIns="91425" rIns="91425" bIns="91425" anchor="t" anchorCtr="0">
            <a:noAutofit/>
          </a:bodyPr>
          <a:lstStyle/>
          <a:p>
            <a:pPr lvl="0">
              <a:spcBef>
                <a:spcPts val="0"/>
              </a:spcBef>
              <a:buNone/>
            </a:pPr>
            <a:endParaRPr>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Shape 268"/>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Small multiples charts and maps: </a:t>
            </a:r>
          </a:p>
          <a:p>
            <a:pPr lvl="0">
              <a:spcBef>
                <a:spcPts val="0"/>
              </a:spcBef>
              <a:buNone/>
            </a:pPr>
            <a:r>
              <a:rPr lang="en" sz="2400"/>
              <a:t>good for showing lots of data without overcrowding</a:t>
            </a:r>
          </a:p>
        </p:txBody>
      </p:sp>
      <p:sp>
        <p:nvSpPr>
          <p:cNvPr id="269" name="Shape 269"/>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endParaRPr/>
          </a:p>
        </p:txBody>
      </p:sp>
      <p:pic>
        <p:nvPicPr>
          <p:cNvPr id="270" name="Shape 270" descr="shots-per-week-per-person-small-multiple.png"/>
          <p:cNvPicPr preferRelativeResize="0"/>
          <p:nvPr/>
        </p:nvPicPr>
        <p:blipFill>
          <a:blip r:embed="rId3">
            <a:alphaModFix/>
          </a:blip>
          <a:stretch>
            <a:fillRect/>
          </a:stretch>
        </p:blipFill>
        <p:spPr>
          <a:xfrm>
            <a:off x="452475" y="1912933"/>
            <a:ext cx="4550248" cy="3643749"/>
          </a:xfrm>
          <a:prstGeom prst="rect">
            <a:avLst/>
          </a:prstGeom>
          <a:noFill/>
          <a:ln>
            <a:noFill/>
          </a:ln>
        </p:spPr>
      </p:pic>
      <p:pic>
        <p:nvPicPr>
          <p:cNvPr id="271" name="Shape 271" descr="walmart-growth-micromaps1.png"/>
          <p:cNvPicPr preferRelativeResize="0"/>
          <p:nvPr/>
        </p:nvPicPr>
        <p:blipFill>
          <a:blip r:embed="rId4">
            <a:alphaModFix/>
          </a:blip>
          <a:stretch>
            <a:fillRect/>
          </a:stretch>
        </p:blipFill>
        <p:spPr>
          <a:xfrm>
            <a:off x="5384533" y="1912933"/>
            <a:ext cx="3347716" cy="3643750"/>
          </a:xfrm>
          <a:prstGeom prst="rect">
            <a:avLst/>
          </a:prstGeom>
          <a:noFill/>
          <a:ln>
            <a:noFill/>
          </a:ln>
        </p:spPr>
      </p:pic>
      <p:sp>
        <p:nvSpPr>
          <p:cNvPr id="272" name="Shape 272"/>
          <p:cNvSpPr txBox="1"/>
          <p:nvPr/>
        </p:nvSpPr>
        <p:spPr>
          <a:xfrm>
            <a:off x="5384525" y="6271500"/>
            <a:ext cx="2074200" cy="423600"/>
          </a:xfrm>
          <a:prstGeom prst="rect">
            <a:avLst/>
          </a:prstGeom>
          <a:noFill/>
          <a:ln>
            <a:noFill/>
          </a:ln>
        </p:spPr>
        <p:txBody>
          <a:bodyPr lIns="91425" tIns="91425" rIns="91425" bIns="91425" anchor="t" anchorCtr="0">
            <a:noAutofit/>
          </a:bodyPr>
          <a:lstStyle/>
          <a:p>
            <a:pPr lvl="0">
              <a:spcBef>
                <a:spcPts val="0"/>
              </a:spcBef>
              <a:buNone/>
            </a:pPr>
            <a:r>
              <a:rPr lang="en">
                <a:solidFill>
                  <a:srgbClr val="FFFFFF"/>
                </a:solidFill>
              </a:rPr>
              <a:t>excelcharts.com</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txBox="1">
            <a:spLocks noGrp="1"/>
          </p:cNvSpPr>
          <p:nvPr>
            <p:ph type="title"/>
          </p:nvPr>
        </p:nvSpPr>
        <p:spPr>
          <a:xfrm>
            <a:off x="671250" y="2855000"/>
            <a:ext cx="7852200" cy="1148100"/>
          </a:xfrm>
          <a:prstGeom prst="rect">
            <a:avLst/>
          </a:prstGeom>
        </p:spPr>
        <p:txBody>
          <a:bodyPr lIns="91425" tIns="91425" rIns="91425" bIns="91425" anchor="ctr" anchorCtr="0">
            <a:noAutofit/>
          </a:bodyPr>
          <a:lstStyle/>
          <a:p>
            <a:pPr lvl="0" rtl="0">
              <a:spcBef>
                <a:spcPts val="0"/>
              </a:spcBef>
              <a:buNone/>
            </a:pPr>
            <a:r>
              <a:rPr lang="en"/>
              <a:t>Additional Design Considerations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Chart Junk debate</a:t>
            </a:r>
          </a:p>
        </p:txBody>
      </p:sp>
      <p:sp>
        <p:nvSpPr>
          <p:cNvPr id="283" name="Shape 283"/>
          <p:cNvSpPr txBox="1">
            <a:spLocks noGrp="1"/>
          </p:cNvSpPr>
          <p:nvPr>
            <p:ph type="body" idx="1"/>
          </p:nvPr>
        </p:nvSpPr>
        <p:spPr>
          <a:xfrm>
            <a:off x="2725625" y="5314100"/>
            <a:ext cx="6193800" cy="426000"/>
          </a:xfrm>
          <a:prstGeom prst="rect">
            <a:avLst/>
          </a:prstGeom>
        </p:spPr>
        <p:txBody>
          <a:bodyPr lIns="91425" tIns="91425" rIns="91425" bIns="91425" anchor="t" anchorCtr="0">
            <a:noAutofit/>
          </a:bodyPr>
          <a:lstStyle/>
          <a:p>
            <a:pPr lvl="0" rtl="0">
              <a:spcBef>
                <a:spcPts val="0"/>
              </a:spcBef>
              <a:buNone/>
            </a:pPr>
            <a:r>
              <a:rPr lang="en" sz="1400"/>
              <a:t>Source: https://eagereyes.org/criticism/chart-junk-considered-useful-after-all</a:t>
            </a:r>
          </a:p>
          <a:p>
            <a:pPr lvl="0" rtl="0">
              <a:spcBef>
                <a:spcPts val="0"/>
              </a:spcBef>
              <a:buNone/>
            </a:pPr>
            <a:endParaRPr sz="1400"/>
          </a:p>
        </p:txBody>
      </p:sp>
      <p:pic>
        <p:nvPicPr>
          <p:cNvPr id="284" name="Shape 284" descr="usefuljunk-costs.jpg"/>
          <p:cNvPicPr preferRelativeResize="0"/>
          <p:nvPr/>
        </p:nvPicPr>
        <p:blipFill>
          <a:blip r:embed="rId3">
            <a:alphaModFix/>
          </a:blip>
          <a:stretch>
            <a:fillRect/>
          </a:stretch>
        </p:blipFill>
        <p:spPr>
          <a:xfrm>
            <a:off x="4713862" y="1759424"/>
            <a:ext cx="4205412" cy="3304225"/>
          </a:xfrm>
          <a:prstGeom prst="rect">
            <a:avLst/>
          </a:prstGeom>
          <a:noFill/>
          <a:ln>
            <a:noFill/>
          </a:ln>
        </p:spPr>
      </p:pic>
      <p:pic>
        <p:nvPicPr>
          <p:cNvPr id="285" name="Shape 285" descr="usefuljunk-monster.jpg"/>
          <p:cNvPicPr preferRelativeResize="0"/>
          <p:nvPr/>
        </p:nvPicPr>
        <p:blipFill>
          <a:blip r:embed="rId4">
            <a:alphaModFix/>
          </a:blip>
          <a:stretch>
            <a:fillRect/>
          </a:stretch>
        </p:blipFill>
        <p:spPr>
          <a:xfrm>
            <a:off x="189550" y="1759424"/>
            <a:ext cx="4374399" cy="33042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Shape 29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Order &amp; Size</a:t>
            </a:r>
          </a:p>
        </p:txBody>
      </p:sp>
      <p:sp>
        <p:nvSpPr>
          <p:cNvPr id="291" name="Shape 291"/>
          <p:cNvSpPr txBox="1">
            <a:spLocks noGrp="1"/>
          </p:cNvSpPr>
          <p:nvPr>
            <p:ph type="body" idx="1"/>
          </p:nvPr>
        </p:nvSpPr>
        <p:spPr>
          <a:xfrm>
            <a:off x="496875" y="5401000"/>
            <a:ext cx="8220300" cy="690900"/>
          </a:xfrm>
          <a:prstGeom prst="rect">
            <a:avLst/>
          </a:prstGeom>
        </p:spPr>
        <p:txBody>
          <a:bodyPr lIns="91425" tIns="91425" rIns="91425" bIns="91425" anchor="t" anchorCtr="0">
            <a:noAutofit/>
          </a:bodyPr>
          <a:lstStyle/>
          <a:p>
            <a:pPr lvl="0" rtl="0">
              <a:spcBef>
                <a:spcPts val="0"/>
              </a:spcBef>
              <a:buNone/>
            </a:pPr>
            <a:r>
              <a:rPr lang="en" sz="1400"/>
              <a:t>Source: http://www.informationisbeautiful.net/visualizations/how-many-gigatons-of-co2/</a:t>
            </a:r>
          </a:p>
        </p:txBody>
      </p:sp>
      <p:pic>
        <p:nvPicPr>
          <p:cNvPr id="292" name="Shape 292" descr="co2.png">
            <a:hlinkClick r:id="rId3"/>
          </p:cNvPr>
          <p:cNvPicPr preferRelativeResize="0"/>
          <p:nvPr/>
        </p:nvPicPr>
        <p:blipFill rotWithShape="1">
          <a:blip r:embed="rId4">
            <a:alphaModFix/>
          </a:blip>
          <a:srcRect b="74542"/>
          <a:stretch/>
        </p:blipFill>
        <p:spPr>
          <a:xfrm>
            <a:off x="496875" y="1490749"/>
            <a:ext cx="7840799" cy="36464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Shape 297"/>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Further Resources </a:t>
            </a:r>
          </a:p>
        </p:txBody>
      </p:sp>
      <p:sp>
        <p:nvSpPr>
          <p:cNvPr id="298" name="Shape 298"/>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lnSpc>
                <a:spcPct val="100000"/>
              </a:lnSpc>
              <a:spcBef>
                <a:spcPts val="0"/>
              </a:spcBef>
              <a:buNone/>
            </a:pPr>
            <a:r>
              <a:rPr lang="en" sz="2400" u="sng">
                <a:solidFill>
                  <a:schemeClr val="hlink"/>
                </a:solidFill>
                <a:latin typeface="Open Sans"/>
                <a:ea typeface="Open Sans"/>
                <a:cs typeface="Open Sans"/>
                <a:sym typeface="Open Sans"/>
                <a:hlinkClick r:id="rId3"/>
              </a:rPr>
              <a:t>“Color Harmonies: Basic Techniques for Combining Colors” </a:t>
            </a:r>
            <a:r>
              <a:rPr lang="en" sz="2400">
                <a:latin typeface="Open Sans"/>
                <a:ea typeface="Open Sans"/>
                <a:cs typeface="Open Sans"/>
                <a:sym typeface="Open Sans"/>
              </a:rPr>
              <a:t>(Tiger Color website)</a:t>
            </a:r>
          </a:p>
          <a:p>
            <a:pPr lvl="0" rtl="0">
              <a:lnSpc>
                <a:spcPct val="100000"/>
              </a:lnSpc>
              <a:spcBef>
                <a:spcPts val="0"/>
              </a:spcBef>
              <a:buNone/>
            </a:pPr>
            <a:endParaRPr sz="800">
              <a:latin typeface="Open Sans"/>
              <a:ea typeface="Open Sans"/>
              <a:cs typeface="Open Sans"/>
              <a:sym typeface="Open Sans"/>
            </a:endParaRPr>
          </a:p>
          <a:p>
            <a:pPr lvl="0" rtl="0">
              <a:lnSpc>
                <a:spcPct val="100000"/>
              </a:lnSpc>
              <a:spcBef>
                <a:spcPts val="0"/>
              </a:spcBef>
              <a:buNone/>
            </a:pPr>
            <a:r>
              <a:rPr lang="en" sz="2400" u="sng">
                <a:solidFill>
                  <a:schemeClr val="hlink"/>
                </a:solidFill>
                <a:latin typeface="Open Sans"/>
                <a:ea typeface="Open Sans"/>
                <a:cs typeface="Open Sans"/>
                <a:sym typeface="Open Sans"/>
                <a:hlinkClick r:id="rId4"/>
              </a:rPr>
              <a:t>Jumpstart Tableau [electronic resource]: A Step-by-Step Guide to Better Data Visualization</a:t>
            </a:r>
            <a:r>
              <a:rPr lang="en" sz="2400">
                <a:latin typeface="Open Sans"/>
                <a:ea typeface="Open Sans"/>
                <a:cs typeface="Open Sans"/>
                <a:sym typeface="Open Sans"/>
              </a:rPr>
              <a:t> (Arshad Khan)</a:t>
            </a:r>
          </a:p>
          <a:p>
            <a:pPr lvl="0" rtl="0">
              <a:lnSpc>
                <a:spcPct val="100000"/>
              </a:lnSpc>
              <a:spcBef>
                <a:spcPts val="0"/>
              </a:spcBef>
              <a:buNone/>
            </a:pPr>
            <a:endParaRPr sz="800">
              <a:latin typeface="Open Sans"/>
              <a:ea typeface="Open Sans"/>
              <a:cs typeface="Open Sans"/>
              <a:sym typeface="Open Sans"/>
            </a:endParaRPr>
          </a:p>
          <a:p>
            <a:pPr lvl="0" rtl="0">
              <a:lnSpc>
                <a:spcPct val="100000"/>
              </a:lnSpc>
              <a:spcBef>
                <a:spcPts val="0"/>
              </a:spcBef>
              <a:buNone/>
            </a:pPr>
            <a:r>
              <a:rPr lang="en" sz="2400" u="sng">
                <a:solidFill>
                  <a:schemeClr val="hlink"/>
                </a:solidFill>
                <a:latin typeface="Open Sans"/>
                <a:ea typeface="Open Sans"/>
                <a:cs typeface="Open Sans"/>
                <a:sym typeface="Open Sans"/>
                <a:hlinkClick r:id="rId5"/>
              </a:rPr>
              <a:t>Data visualization [electronic resource] : a successful design process</a:t>
            </a:r>
            <a:r>
              <a:rPr lang="en" sz="2400">
                <a:latin typeface="Open Sans"/>
                <a:ea typeface="Open Sans"/>
                <a:cs typeface="Open Sans"/>
                <a:sym typeface="Open Sans"/>
              </a:rPr>
              <a:t> (Andy Kirk)</a:t>
            </a:r>
          </a:p>
          <a:p>
            <a:pPr lvl="0" rtl="0">
              <a:lnSpc>
                <a:spcPct val="100000"/>
              </a:lnSpc>
              <a:spcBef>
                <a:spcPts val="0"/>
              </a:spcBef>
              <a:buNone/>
            </a:pPr>
            <a:endParaRPr sz="800">
              <a:latin typeface="Open Sans"/>
              <a:ea typeface="Open Sans"/>
              <a:cs typeface="Open Sans"/>
              <a:sym typeface="Open Sans"/>
            </a:endParaRPr>
          </a:p>
          <a:p>
            <a:pPr lvl="0" rtl="0">
              <a:lnSpc>
                <a:spcPct val="100000"/>
              </a:lnSpc>
              <a:spcBef>
                <a:spcPts val="0"/>
              </a:spcBef>
              <a:buNone/>
            </a:pPr>
            <a:r>
              <a:rPr lang="en" sz="2400" u="sng">
                <a:solidFill>
                  <a:schemeClr val="hlink"/>
                </a:solidFill>
                <a:latin typeface="Open Sans"/>
                <a:ea typeface="Open Sans"/>
                <a:cs typeface="Open Sans"/>
                <a:sym typeface="Open Sans"/>
                <a:hlinkClick r:id="rId6"/>
              </a:rPr>
              <a:t>The functional art : an introduction to information graphics and visualization</a:t>
            </a:r>
            <a:r>
              <a:rPr lang="en" sz="2400">
                <a:latin typeface="Open Sans"/>
                <a:ea typeface="Open Sans"/>
                <a:cs typeface="Open Sans"/>
                <a:sym typeface="Open Sans"/>
              </a:rPr>
              <a:t> (Alberto Cairo)</a:t>
            </a:r>
          </a:p>
          <a:p>
            <a:pPr lvl="0" rtl="0">
              <a:lnSpc>
                <a:spcPct val="100000"/>
              </a:lnSpc>
              <a:spcBef>
                <a:spcPts val="0"/>
              </a:spcBef>
              <a:spcAft>
                <a:spcPts val="0"/>
              </a:spcAft>
              <a:buNone/>
            </a:pPr>
            <a:endParaRPr sz="3000">
              <a:latin typeface="Oswald"/>
              <a:ea typeface="Oswald"/>
              <a:cs typeface="Oswald"/>
              <a:sym typeface="Oswald"/>
            </a:endParaRPr>
          </a:p>
          <a:p>
            <a:pPr lvl="0">
              <a:lnSpc>
                <a:spcPct val="100000"/>
              </a:lnSpc>
              <a:spcBef>
                <a:spcPts val="0"/>
              </a:spcBef>
              <a:spcAft>
                <a:spcPts val="0"/>
              </a:spcAft>
              <a:buNone/>
            </a:pPr>
            <a:endParaRPr sz="30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Activity	</a:t>
            </a:r>
          </a:p>
        </p:txBody>
      </p:sp>
      <p:sp>
        <p:nvSpPr>
          <p:cNvPr id="304" name="Shape 304"/>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marL="457200" lvl="0" indent="-368300" rtl="0">
              <a:spcBef>
                <a:spcPts val="0"/>
              </a:spcBef>
              <a:buSzPct val="100000"/>
              <a:buFont typeface="Open Sans"/>
              <a:buAutoNum type="arabicPeriod"/>
            </a:pPr>
            <a:r>
              <a:rPr lang="en" sz="2200" dirty="0">
                <a:solidFill>
                  <a:srgbClr val="FFFFFF"/>
                </a:solidFill>
                <a:latin typeface="Open Sans"/>
                <a:ea typeface="Open Sans"/>
                <a:cs typeface="Open Sans"/>
                <a:sym typeface="Open Sans"/>
              </a:rPr>
              <a:t>Download the “Bad Examples” Tableau workbook </a:t>
            </a:r>
            <a:r>
              <a:rPr lang="en" sz="2200" u="sng" dirty="0">
                <a:solidFill>
                  <a:schemeClr val="hlink"/>
                </a:solidFill>
                <a:latin typeface="Open Sans"/>
                <a:ea typeface="Open Sans"/>
                <a:cs typeface="Open Sans"/>
                <a:sym typeface="Open Sans"/>
                <a:hlinkClick r:id="rId3"/>
              </a:rPr>
              <a:t>here</a:t>
            </a:r>
            <a:r>
              <a:rPr lang="en" sz="2200" dirty="0">
                <a:solidFill>
                  <a:srgbClr val="FFFFFF"/>
                </a:solidFill>
                <a:latin typeface="Open Sans"/>
                <a:ea typeface="Open Sans"/>
                <a:cs typeface="Open Sans"/>
                <a:sym typeface="Open Sans"/>
              </a:rPr>
              <a:t> </a:t>
            </a:r>
          </a:p>
          <a:p>
            <a:pPr marL="457200" lvl="0" indent="-368300">
              <a:spcBef>
                <a:spcPts val="0"/>
              </a:spcBef>
              <a:buClr>
                <a:srgbClr val="FFFFFF"/>
              </a:buClr>
              <a:buSzPct val="100000"/>
              <a:buFont typeface="Open Sans"/>
              <a:buAutoNum type="arabicPeriod"/>
            </a:pPr>
            <a:r>
              <a:rPr lang="en" sz="2200" dirty="0">
                <a:solidFill>
                  <a:srgbClr val="FFFFFF"/>
                </a:solidFill>
                <a:latin typeface="Open Sans"/>
                <a:ea typeface="Open Sans"/>
                <a:cs typeface="Open Sans"/>
                <a:sym typeface="Open Sans"/>
              </a:rPr>
              <a:t>Examine the data set: </a:t>
            </a:r>
            <a:r>
              <a:rPr lang="en" sz="2200" u="sng" dirty="0">
                <a:solidFill>
                  <a:schemeClr val="hlink"/>
                </a:solidFill>
                <a:latin typeface="Open Sans"/>
                <a:ea typeface="Open Sans"/>
                <a:cs typeface="Open Sans"/>
                <a:sym typeface="Open Sans"/>
                <a:hlinkClick r:id="rId4"/>
              </a:rPr>
              <a:t>HollywoodsMostProfitableStories.csv</a:t>
            </a:r>
          </a:p>
          <a:p>
            <a:pPr marL="457200" lvl="0" indent="-368300" rtl="0">
              <a:spcBef>
                <a:spcPts val="0"/>
              </a:spcBef>
              <a:buClr>
                <a:srgbClr val="FFFFFF"/>
              </a:buClr>
              <a:buSzPct val="100000"/>
              <a:buFont typeface="Open Sans"/>
              <a:buAutoNum type="arabicPeriod"/>
            </a:pPr>
            <a:r>
              <a:rPr lang="en" sz="2200" dirty="0">
                <a:solidFill>
                  <a:srgbClr val="FFFFFF"/>
                </a:solidFill>
                <a:latin typeface="Open Sans"/>
                <a:ea typeface="Open Sans"/>
                <a:cs typeface="Open Sans"/>
                <a:sym typeface="Open Sans"/>
              </a:rPr>
              <a:t>Launch the Tableau application</a:t>
            </a:r>
          </a:p>
          <a:p>
            <a:pPr marL="457200" lvl="0" indent="-368300">
              <a:spcBef>
                <a:spcPts val="0"/>
              </a:spcBef>
              <a:buClr>
                <a:srgbClr val="FFFFFF"/>
              </a:buClr>
              <a:buSzPct val="100000"/>
              <a:buFont typeface="Open Sans"/>
              <a:buAutoNum type="arabicPeriod"/>
            </a:pPr>
            <a:r>
              <a:rPr lang="en" sz="2200" dirty="0">
                <a:solidFill>
                  <a:srgbClr val="FFFFFF"/>
                </a:solidFill>
                <a:latin typeface="Open Sans"/>
                <a:ea typeface="Open Sans"/>
                <a:cs typeface="Open Sans"/>
                <a:sym typeface="Open Sans"/>
              </a:rPr>
              <a:t>Open “Bad Examples.twbx” in Tableau. </a:t>
            </a:r>
          </a:p>
          <a:p>
            <a:pPr marL="457200" lvl="0" indent="-368300">
              <a:spcBef>
                <a:spcPts val="0"/>
              </a:spcBef>
              <a:buClr>
                <a:srgbClr val="FFFFFF"/>
              </a:buClr>
              <a:buSzPct val="100000"/>
              <a:buFont typeface="Open Sans"/>
              <a:buAutoNum type="arabicPeriod"/>
            </a:pPr>
            <a:r>
              <a:rPr lang="en" sz="2200" dirty="0">
                <a:solidFill>
                  <a:srgbClr val="FFFFFF"/>
                </a:solidFill>
                <a:latin typeface="Open Sans"/>
                <a:ea typeface="Open Sans"/>
                <a:cs typeface="Open Sans"/>
                <a:sym typeface="Open Sans"/>
              </a:rPr>
              <a:t>Work with others at your table or individually to make these visualizations look better, using design principles. Find at least two problem areas to fix.</a:t>
            </a:r>
          </a:p>
          <a:p>
            <a:pPr marL="457200" lvl="0" indent="-368300">
              <a:spcBef>
                <a:spcPts val="0"/>
              </a:spcBef>
              <a:buClr>
                <a:srgbClr val="FFFFFF"/>
              </a:buClr>
              <a:buSzPct val="100000"/>
              <a:buFont typeface="Open Sans"/>
              <a:buAutoNum type="arabicPeriod"/>
            </a:pPr>
            <a:r>
              <a:rPr lang="en" sz="2200" dirty="0">
                <a:solidFill>
                  <a:srgbClr val="FFFFFF"/>
                </a:solidFill>
                <a:latin typeface="Open Sans"/>
                <a:ea typeface="Open Sans"/>
                <a:cs typeface="Open Sans"/>
                <a:sym typeface="Open Sans"/>
              </a:rPr>
              <a:t>Either sketch your improved version on the whiteboard or use Tableau if you are familiar with the software.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Shape 309"/>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Improved examples	</a:t>
            </a:r>
          </a:p>
        </p:txBody>
      </p:sp>
      <p:sp>
        <p:nvSpPr>
          <p:cNvPr id="310" name="Shape 310"/>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r>
              <a:rPr lang="en"/>
              <a:t>Here’s a link to a workbook with the examples from the activity: </a:t>
            </a:r>
          </a:p>
          <a:p>
            <a:pPr lvl="0">
              <a:spcBef>
                <a:spcPts val="0"/>
              </a:spcBef>
              <a:buNone/>
            </a:pPr>
            <a:r>
              <a:rPr lang="en" u="sng">
                <a:solidFill>
                  <a:schemeClr val="hlink"/>
                </a:solidFill>
                <a:hlinkClick r:id="rId3"/>
              </a:rPr>
              <a:t>https://public.tableau.com/profile/al.blaine#!/vizhome/ImprovedExamples/AudienceScorevsWorldwideGross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Workshop materials folder</a:t>
            </a:r>
          </a:p>
        </p:txBody>
      </p:sp>
      <p:sp>
        <p:nvSpPr>
          <p:cNvPr id="78" name="Shape 78"/>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endParaRPr sz="4800">
              <a:solidFill>
                <a:schemeClr val="accent5"/>
              </a:solidFill>
            </a:endParaRPr>
          </a:p>
          <a:p>
            <a:pPr lvl="0" algn="ctr">
              <a:spcBef>
                <a:spcPts val="0"/>
              </a:spcBef>
              <a:buNone/>
            </a:pPr>
            <a:r>
              <a:rPr lang="en" sz="4800" u="sng">
                <a:solidFill>
                  <a:schemeClr val="hlink"/>
                </a:solidFill>
                <a:hlinkClick r:id="rId3"/>
              </a:rPr>
              <a:t>go.ncsu.edu/</a:t>
            </a:r>
            <a:r>
              <a:rPr lang="en" sz="4800" u="sng">
                <a:solidFill>
                  <a:schemeClr val="accent5"/>
                </a:solidFill>
              </a:rPr>
              <a:t>startviz2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671250" y="2855000"/>
            <a:ext cx="7852200" cy="1148100"/>
          </a:xfrm>
          <a:prstGeom prst="rect">
            <a:avLst/>
          </a:prstGeom>
        </p:spPr>
        <p:txBody>
          <a:bodyPr lIns="91425" tIns="91425" rIns="91425" bIns="91425" anchor="ctr" anchorCtr="0">
            <a:noAutofit/>
          </a:bodyPr>
          <a:lstStyle/>
          <a:p>
            <a:pPr lvl="0" rtl="0">
              <a:spcBef>
                <a:spcPts val="0"/>
              </a:spcBef>
              <a:buNone/>
            </a:pPr>
            <a:r>
              <a:rPr lang="en"/>
              <a:t>What is data visualization?</a:t>
            </a:r>
          </a:p>
          <a:p>
            <a:pPr lvl="0" rtl="0">
              <a:spcBef>
                <a:spcPts val="0"/>
              </a:spcBef>
              <a:buNone/>
            </a:pPr>
            <a:endParaRPr/>
          </a:p>
          <a:p>
            <a:pPr lvl="0" rtl="0">
              <a:spcBef>
                <a:spcPts val="0"/>
              </a:spcBef>
              <a:buNone/>
            </a:pPr>
            <a:r>
              <a:rPr lang="en"/>
              <a:t>Why visualize?</a:t>
            </a:r>
          </a:p>
          <a:p>
            <a:pPr lvl="0" rtl="0">
              <a:spcBef>
                <a:spcPts val="0"/>
              </a:spcBef>
              <a:buNone/>
            </a:pPr>
            <a:endParaRPr/>
          </a:p>
        </p:txBody>
      </p:sp>
      <p:cxnSp>
        <p:nvCxnSpPr>
          <p:cNvPr id="84" name="Shape 84"/>
          <p:cNvCxnSpPr/>
          <p:nvPr/>
        </p:nvCxnSpPr>
        <p:spPr>
          <a:xfrm>
            <a:off x="2373150" y="3027500"/>
            <a:ext cx="4607400" cy="26400"/>
          </a:xfrm>
          <a:prstGeom prst="straightConnector1">
            <a:avLst/>
          </a:prstGeom>
          <a:noFill/>
          <a:ln w="19050" cap="flat" cmpd="sng">
            <a:solidFill>
              <a:schemeClr val="dk1"/>
            </a:solidFill>
            <a:prstDash val="solid"/>
            <a:round/>
            <a:headEnd type="none" w="lg" len="lg"/>
            <a:tailEnd type="none" w="lg" len="lg"/>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311700" y="757966"/>
            <a:ext cx="8520600" cy="763499"/>
          </a:xfrm>
          <a:prstGeom prst="rect">
            <a:avLst/>
          </a:prstGeom>
        </p:spPr>
        <p:txBody>
          <a:bodyPr lIns="91425" tIns="91425" rIns="91425" bIns="91425" anchor="t" anchorCtr="0">
            <a:noAutofit/>
          </a:bodyPr>
          <a:lstStyle/>
          <a:p>
            <a:pPr lvl="0" rtl="0">
              <a:spcBef>
                <a:spcPts val="0"/>
              </a:spcBef>
              <a:buNone/>
            </a:pPr>
            <a:r>
              <a:rPr lang="en"/>
              <a:t>Data Visualization Process</a:t>
            </a:r>
          </a:p>
        </p:txBody>
      </p:sp>
      <p:sp>
        <p:nvSpPr>
          <p:cNvPr id="90" name="Shape 90"/>
          <p:cNvSpPr txBox="1">
            <a:spLocks noGrp="1"/>
          </p:cNvSpPr>
          <p:nvPr>
            <p:ph type="body" idx="1"/>
          </p:nvPr>
        </p:nvSpPr>
        <p:spPr>
          <a:xfrm>
            <a:off x="311700" y="1521575"/>
            <a:ext cx="8520600" cy="4391100"/>
          </a:xfrm>
          <a:prstGeom prst="rect">
            <a:avLst/>
          </a:prstGeom>
        </p:spPr>
        <p:txBody>
          <a:bodyPr lIns="91425" tIns="91425" rIns="91425" bIns="91425" anchor="t" anchorCtr="0">
            <a:noAutofit/>
          </a:bodyPr>
          <a:lstStyle/>
          <a:p>
            <a:pPr marL="457200" lvl="0" indent="-381000" rtl="0">
              <a:spcBef>
                <a:spcPts val="0"/>
              </a:spcBef>
              <a:spcAft>
                <a:spcPts val="0"/>
              </a:spcAft>
              <a:buClr>
                <a:srgbClr val="FFFFFF"/>
              </a:buClr>
              <a:buSzPct val="100000"/>
              <a:buFont typeface="Arial"/>
              <a:buChar char="•"/>
            </a:pPr>
            <a:r>
              <a:rPr lang="en" sz="2400" dirty="0">
                <a:solidFill>
                  <a:srgbClr val="FFFFFF"/>
                </a:solidFill>
                <a:latin typeface="Open Sans"/>
                <a:ea typeface="Open Sans"/>
                <a:cs typeface="Open Sans"/>
                <a:sym typeface="Open Sans"/>
              </a:rPr>
              <a:t>getting data</a:t>
            </a:r>
          </a:p>
          <a:p>
            <a:pPr marL="457200" lvl="0" indent="-381000" rtl="0">
              <a:spcBef>
                <a:spcPts val="0"/>
              </a:spcBef>
              <a:spcAft>
                <a:spcPts val="0"/>
              </a:spcAft>
              <a:buClr>
                <a:srgbClr val="FFFFFF"/>
              </a:buClr>
              <a:buSzPct val="100000"/>
              <a:buFont typeface="Arial"/>
              <a:buChar char="•"/>
            </a:pPr>
            <a:r>
              <a:rPr lang="en" sz="2400" dirty="0">
                <a:solidFill>
                  <a:srgbClr val="FFFFFF"/>
                </a:solidFill>
                <a:latin typeface="Open Sans"/>
                <a:ea typeface="Open Sans"/>
                <a:cs typeface="Open Sans"/>
                <a:sym typeface="Open Sans"/>
              </a:rPr>
              <a:t>getting to know the data</a:t>
            </a:r>
          </a:p>
          <a:p>
            <a:pPr marL="457200" lvl="0" indent="-381000" rtl="0">
              <a:spcBef>
                <a:spcPts val="0"/>
              </a:spcBef>
              <a:spcAft>
                <a:spcPts val="0"/>
              </a:spcAft>
              <a:buClr>
                <a:srgbClr val="FFFFFF"/>
              </a:buClr>
              <a:buSzPct val="100000"/>
              <a:buFont typeface="Arial"/>
              <a:buChar char="•"/>
            </a:pPr>
            <a:r>
              <a:rPr lang="en" sz="2400" dirty="0">
                <a:solidFill>
                  <a:srgbClr val="FFFFFF"/>
                </a:solidFill>
                <a:latin typeface="Open Sans"/>
                <a:ea typeface="Open Sans"/>
                <a:cs typeface="Open Sans"/>
                <a:sym typeface="Open Sans"/>
              </a:rPr>
              <a:t>setting goals</a:t>
            </a:r>
          </a:p>
          <a:p>
            <a:pPr marL="457200" lvl="0" indent="-381000" rtl="0">
              <a:spcBef>
                <a:spcPts val="0"/>
              </a:spcBef>
              <a:spcAft>
                <a:spcPts val="0"/>
              </a:spcAft>
              <a:buClr>
                <a:srgbClr val="FFFFFF"/>
              </a:buClr>
              <a:buSzPct val="100000"/>
              <a:buFont typeface="Arial"/>
              <a:buChar char="•"/>
            </a:pPr>
            <a:r>
              <a:rPr lang="en" sz="2400" dirty="0">
                <a:solidFill>
                  <a:srgbClr val="FFFFFF"/>
                </a:solidFill>
                <a:latin typeface="Open Sans"/>
                <a:ea typeface="Open Sans"/>
                <a:cs typeface="Open Sans"/>
                <a:sym typeface="Open Sans"/>
              </a:rPr>
              <a:t>determining if a visualization is needed</a:t>
            </a:r>
          </a:p>
          <a:p>
            <a:pPr marL="457200" lvl="0" indent="-381000" rtl="0">
              <a:spcBef>
                <a:spcPts val="0"/>
              </a:spcBef>
              <a:spcAft>
                <a:spcPts val="0"/>
              </a:spcAft>
              <a:buClr>
                <a:srgbClr val="FFFFFF"/>
              </a:buClr>
              <a:buSzPct val="100000"/>
              <a:buFont typeface="Arial"/>
              <a:buChar char="•"/>
            </a:pPr>
            <a:r>
              <a:rPr lang="en" sz="2400" dirty="0">
                <a:solidFill>
                  <a:srgbClr val="FFFFFF"/>
                </a:solidFill>
                <a:latin typeface="Open Sans"/>
                <a:ea typeface="Open Sans"/>
                <a:cs typeface="Open Sans"/>
                <a:sym typeface="Open Sans"/>
              </a:rPr>
              <a:t>deciding what to visualize </a:t>
            </a:r>
          </a:p>
          <a:p>
            <a:pPr marL="457200" lvl="0" indent="-381000" rtl="0">
              <a:spcBef>
                <a:spcPts val="0"/>
              </a:spcBef>
              <a:spcAft>
                <a:spcPts val="0"/>
              </a:spcAft>
              <a:buClr>
                <a:srgbClr val="FFFFFF"/>
              </a:buClr>
              <a:buSzPct val="100000"/>
              <a:buFont typeface="Arial"/>
              <a:buChar char="•"/>
            </a:pPr>
            <a:r>
              <a:rPr lang="en" sz="2400" dirty="0">
                <a:solidFill>
                  <a:srgbClr val="FFFFFF"/>
                </a:solidFill>
                <a:latin typeface="Open Sans"/>
                <a:ea typeface="Open Sans"/>
                <a:cs typeface="Open Sans"/>
                <a:sym typeface="Open Sans"/>
              </a:rPr>
              <a:t>cleaning</a:t>
            </a:r>
          </a:p>
          <a:p>
            <a:pPr marL="457200" lvl="0" indent="-381000" rtl="0">
              <a:spcBef>
                <a:spcPts val="0"/>
              </a:spcBef>
              <a:spcAft>
                <a:spcPts val="0"/>
              </a:spcAft>
              <a:buClr>
                <a:srgbClr val="00FFFF"/>
              </a:buClr>
              <a:buSzPct val="100000"/>
              <a:buFont typeface="Arial"/>
              <a:buChar char="•"/>
            </a:pPr>
            <a:r>
              <a:rPr lang="en" sz="2400" dirty="0">
                <a:solidFill>
                  <a:srgbClr val="00FFFF"/>
                </a:solidFill>
                <a:latin typeface="Open Sans"/>
                <a:ea typeface="Open Sans"/>
                <a:cs typeface="Open Sans"/>
                <a:sym typeface="Open Sans"/>
              </a:rPr>
              <a:t>visualizing</a:t>
            </a:r>
          </a:p>
          <a:p>
            <a:pPr marL="457200" lvl="0" indent="-381000" rtl="0">
              <a:spcBef>
                <a:spcPts val="0"/>
              </a:spcBef>
              <a:spcAft>
                <a:spcPts val="0"/>
              </a:spcAft>
              <a:buClr>
                <a:srgbClr val="00FFFF"/>
              </a:buClr>
              <a:buSzPct val="100000"/>
              <a:buFont typeface="Arial"/>
              <a:buChar char="•"/>
            </a:pPr>
            <a:r>
              <a:rPr lang="en" sz="2400" dirty="0">
                <a:solidFill>
                  <a:srgbClr val="00FFFF"/>
                </a:solidFill>
                <a:latin typeface="Open Sans"/>
                <a:ea typeface="Open Sans"/>
                <a:cs typeface="Open Sans"/>
                <a:sym typeface="Open Sans"/>
              </a:rPr>
              <a:t>designing </a:t>
            </a:r>
          </a:p>
          <a:p>
            <a:pPr marL="457200" lvl="0" indent="-381000" rtl="0">
              <a:spcBef>
                <a:spcPts val="0"/>
              </a:spcBef>
              <a:spcAft>
                <a:spcPts val="0"/>
              </a:spcAft>
              <a:buClr>
                <a:srgbClr val="FFFFFF"/>
              </a:buClr>
              <a:buSzPct val="100000"/>
              <a:buFont typeface="Arial"/>
              <a:buChar char="•"/>
            </a:pPr>
            <a:r>
              <a:rPr lang="en" sz="2400" dirty="0">
                <a:solidFill>
                  <a:srgbClr val="FFFFFF"/>
                </a:solidFill>
                <a:latin typeface="Open Sans"/>
                <a:ea typeface="Open Sans"/>
                <a:cs typeface="Open Sans"/>
                <a:sym typeface="Open Sans"/>
              </a:rPr>
              <a:t>exporting/embedding for presentation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2669100" y="1509200"/>
            <a:ext cx="3805800" cy="4063014"/>
          </a:xfrm>
          <a:prstGeom prst="rect">
            <a:avLst/>
          </a:prstGeom>
          <a:ln w="38100" cap="flat" cmpd="sng">
            <a:solidFill>
              <a:schemeClr val="dk1"/>
            </a:solidFill>
            <a:prstDash val="solid"/>
            <a:round/>
            <a:headEnd type="none" w="med" len="med"/>
            <a:tailEnd type="none" w="med" len="med"/>
          </a:ln>
        </p:spPr>
        <p:txBody>
          <a:bodyPr lIns="91425" tIns="91425" rIns="91425" bIns="91425" anchor="b" anchorCtr="0">
            <a:noAutofit/>
          </a:bodyPr>
          <a:lstStyle/>
          <a:p>
            <a:pPr lvl="0">
              <a:lnSpc>
                <a:spcPct val="200000"/>
              </a:lnSpc>
              <a:spcBef>
                <a:spcPts val="0"/>
              </a:spcBef>
              <a:buNone/>
            </a:pPr>
            <a:r>
              <a:rPr lang="en" sz="4800" dirty="0">
                <a:solidFill>
                  <a:srgbClr val="9900FF"/>
                </a:solidFill>
              </a:rPr>
              <a:t>C</a:t>
            </a:r>
            <a:r>
              <a:rPr lang="en" sz="4800" dirty="0">
                <a:solidFill>
                  <a:srgbClr val="00FFFF"/>
                </a:solidFill>
              </a:rPr>
              <a:t>o</a:t>
            </a:r>
            <a:r>
              <a:rPr lang="en" sz="4800" dirty="0">
                <a:solidFill>
                  <a:srgbClr val="00FF00"/>
                </a:solidFill>
              </a:rPr>
              <a:t>l</a:t>
            </a:r>
            <a:r>
              <a:rPr lang="en" sz="4800" dirty="0">
                <a:solidFill>
                  <a:srgbClr val="FFFF00"/>
                </a:solidFill>
              </a:rPr>
              <a:t>o</a:t>
            </a:r>
            <a:r>
              <a:rPr lang="en" sz="4800" dirty="0">
                <a:solidFill>
                  <a:srgbClr val="FF0000"/>
                </a:solidFill>
              </a:rPr>
              <a:t>r</a:t>
            </a:r>
          </a:p>
          <a:p>
            <a:pPr lvl="0" rtl="0">
              <a:lnSpc>
                <a:spcPct val="200000"/>
              </a:lnSpc>
              <a:spcBef>
                <a:spcPts val="0"/>
              </a:spcBef>
              <a:buNone/>
            </a:pPr>
            <a:r>
              <a:rPr lang="en" sz="4800" dirty="0">
                <a:latin typeface="Apple Chancery"/>
                <a:ea typeface="Lobster"/>
                <a:cs typeface="Apple Chancery"/>
                <a:sym typeface="Lobster"/>
              </a:rPr>
              <a:t>Type</a:t>
            </a:r>
          </a:p>
          <a:p>
            <a:pPr lvl="0">
              <a:lnSpc>
                <a:spcPct val="200000"/>
              </a:lnSpc>
              <a:spcBef>
                <a:spcPts val="0"/>
              </a:spcBef>
              <a:buNone/>
            </a:pPr>
            <a:r>
              <a:rPr lang="en" sz="4800" dirty="0"/>
              <a:t>S  P  A  C  E</a:t>
            </a:r>
          </a:p>
        </p:txBody>
      </p:sp>
      <p:sp>
        <p:nvSpPr>
          <p:cNvPr id="96" name="Shape 96"/>
          <p:cNvSpPr txBox="1">
            <a:spLocks noGrp="1"/>
          </p:cNvSpPr>
          <p:nvPr>
            <p:ph type="title"/>
          </p:nvPr>
        </p:nvSpPr>
        <p:spPr>
          <a:xfrm>
            <a:off x="127550" y="361100"/>
            <a:ext cx="8757000" cy="1148100"/>
          </a:xfrm>
          <a:prstGeom prst="rect">
            <a:avLst/>
          </a:prstGeom>
        </p:spPr>
        <p:txBody>
          <a:bodyPr lIns="91425" tIns="91425" rIns="91425" bIns="91425" anchor="ctr" anchorCtr="0">
            <a:noAutofit/>
          </a:bodyPr>
          <a:lstStyle/>
          <a:p>
            <a:pPr lvl="0" algn="l" rtl="0">
              <a:spcBef>
                <a:spcPts val="0"/>
              </a:spcBef>
              <a:buNone/>
            </a:pPr>
            <a:r>
              <a:rPr lang="en" sz="3000"/>
              <a:t>Basic Design Considerations</a:t>
            </a:r>
          </a:p>
        </p:txBody>
      </p:sp>
      <p:cxnSp>
        <p:nvCxnSpPr>
          <p:cNvPr id="97" name="Shape 97"/>
          <p:cNvCxnSpPr/>
          <p:nvPr/>
        </p:nvCxnSpPr>
        <p:spPr>
          <a:xfrm>
            <a:off x="3669950" y="2953713"/>
            <a:ext cx="1816500" cy="0"/>
          </a:xfrm>
          <a:prstGeom prst="straightConnector1">
            <a:avLst/>
          </a:prstGeom>
          <a:noFill/>
          <a:ln w="38100" cap="flat" cmpd="sng">
            <a:solidFill>
              <a:schemeClr val="dk2"/>
            </a:solidFill>
            <a:prstDash val="solid"/>
            <a:round/>
            <a:headEnd type="none" w="lg" len="lg"/>
            <a:tailEnd type="none" w="lg" len="lg"/>
          </a:ln>
        </p:spPr>
      </p:cxnSp>
      <p:cxnSp>
        <p:nvCxnSpPr>
          <p:cNvPr id="98" name="Shape 98"/>
          <p:cNvCxnSpPr/>
          <p:nvPr/>
        </p:nvCxnSpPr>
        <p:spPr>
          <a:xfrm>
            <a:off x="3669950" y="4511575"/>
            <a:ext cx="1816500" cy="0"/>
          </a:xfrm>
          <a:prstGeom prst="straightConnector1">
            <a:avLst/>
          </a:prstGeom>
          <a:noFill/>
          <a:ln w="38100" cap="flat" cmpd="sng">
            <a:solidFill>
              <a:schemeClr val="dk2"/>
            </a:solidFill>
            <a:prstDash val="solid"/>
            <a:round/>
            <a:headEnd type="none" w="lg" len="lg"/>
            <a:tailEnd type="none" w="lg" len="lg"/>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Color Characteristics</a:t>
            </a:r>
          </a:p>
        </p:txBody>
      </p:sp>
      <p:sp>
        <p:nvSpPr>
          <p:cNvPr id="104" name="Shape 104"/>
          <p:cNvSpPr txBox="1">
            <a:spLocks noGrp="1"/>
          </p:cNvSpPr>
          <p:nvPr>
            <p:ph type="body" idx="1"/>
          </p:nvPr>
        </p:nvSpPr>
        <p:spPr>
          <a:xfrm>
            <a:off x="311700" y="1427975"/>
            <a:ext cx="2243700" cy="4706700"/>
          </a:xfrm>
          <a:prstGeom prst="rect">
            <a:avLst/>
          </a:prstGeom>
        </p:spPr>
        <p:txBody>
          <a:bodyPr lIns="91425" tIns="91425" rIns="91425" bIns="91425" anchor="t" anchorCtr="0">
            <a:noAutofit/>
          </a:bodyPr>
          <a:lstStyle/>
          <a:p>
            <a:pPr lvl="0" rtl="0">
              <a:spcBef>
                <a:spcPts val="0"/>
              </a:spcBef>
              <a:buNone/>
            </a:pPr>
            <a:r>
              <a:rPr lang="en" sz="2400">
                <a:latin typeface="Open Sans"/>
                <a:ea typeface="Open Sans"/>
                <a:cs typeface="Open Sans"/>
                <a:sym typeface="Open Sans"/>
              </a:rPr>
              <a:t>Hue =       color name</a:t>
            </a:r>
          </a:p>
          <a:p>
            <a:pPr lvl="0" rtl="0">
              <a:spcBef>
                <a:spcPts val="0"/>
              </a:spcBef>
              <a:buNone/>
            </a:pPr>
            <a:endParaRPr sz="2400">
              <a:latin typeface="Open Sans"/>
              <a:ea typeface="Open Sans"/>
              <a:cs typeface="Open Sans"/>
              <a:sym typeface="Open Sans"/>
            </a:endParaRPr>
          </a:p>
          <a:p>
            <a:pPr lvl="0" rtl="0">
              <a:spcBef>
                <a:spcPts val="0"/>
              </a:spcBef>
              <a:buNone/>
            </a:pPr>
            <a:r>
              <a:rPr lang="en" sz="2400">
                <a:latin typeface="Open Sans"/>
                <a:ea typeface="Open Sans"/>
                <a:cs typeface="Open Sans"/>
                <a:sym typeface="Open Sans"/>
              </a:rPr>
              <a:t>Chroma = saturation</a:t>
            </a:r>
          </a:p>
          <a:p>
            <a:pPr lvl="0" rtl="0">
              <a:spcBef>
                <a:spcPts val="0"/>
              </a:spcBef>
              <a:buNone/>
            </a:pPr>
            <a:endParaRPr sz="2400">
              <a:latin typeface="Open Sans"/>
              <a:ea typeface="Open Sans"/>
              <a:cs typeface="Open Sans"/>
              <a:sym typeface="Open Sans"/>
            </a:endParaRPr>
          </a:p>
          <a:p>
            <a:pPr lvl="0" rtl="0">
              <a:spcBef>
                <a:spcPts val="0"/>
              </a:spcBef>
              <a:buNone/>
            </a:pPr>
            <a:r>
              <a:rPr lang="en" sz="2400">
                <a:latin typeface="Open Sans"/>
                <a:ea typeface="Open Sans"/>
                <a:cs typeface="Open Sans"/>
                <a:sym typeface="Open Sans"/>
              </a:rPr>
              <a:t>Value = brightness</a:t>
            </a:r>
          </a:p>
        </p:txBody>
      </p:sp>
      <p:pic>
        <p:nvPicPr>
          <p:cNvPr id="105" name="Shape 105"/>
          <p:cNvPicPr preferRelativeResize="0"/>
          <p:nvPr/>
        </p:nvPicPr>
        <p:blipFill>
          <a:blip r:embed="rId3">
            <a:alphaModFix/>
          </a:blip>
          <a:stretch>
            <a:fillRect/>
          </a:stretch>
        </p:blipFill>
        <p:spPr>
          <a:xfrm>
            <a:off x="2948899" y="648324"/>
            <a:ext cx="5751851" cy="5749449"/>
          </a:xfrm>
          <a:prstGeom prst="rect">
            <a:avLst/>
          </a:prstGeom>
          <a:noFill/>
          <a:ln>
            <a:noFill/>
          </a:ln>
        </p:spPr>
      </p:pic>
      <p:pic>
        <p:nvPicPr>
          <p:cNvPr id="106" name="Shape 106" descr="hue-sat-brightness.jpg"/>
          <p:cNvPicPr preferRelativeResize="0"/>
          <p:nvPr/>
        </p:nvPicPr>
        <p:blipFill>
          <a:blip r:embed="rId4">
            <a:alphaModFix/>
          </a:blip>
          <a:stretch>
            <a:fillRect/>
          </a:stretch>
        </p:blipFill>
        <p:spPr>
          <a:xfrm>
            <a:off x="4435437" y="2389575"/>
            <a:ext cx="2943225" cy="2266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Shape 111" descr="20080422-voters-per-hour.gif"/>
          <p:cNvPicPr preferRelativeResize="0"/>
          <p:nvPr/>
        </p:nvPicPr>
        <p:blipFill>
          <a:blip r:embed="rId3">
            <a:alphaModFix/>
          </a:blip>
          <a:stretch>
            <a:fillRect/>
          </a:stretch>
        </p:blipFill>
        <p:spPr>
          <a:xfrm>
            <a:off x="818423" y="1296648"/>
            <a:ext cx="7507174" cy="4264699"/>
          </a:xfrm>
          <a:prstGeom prst="rect">
            <a:avLst/>
          </a:prstGeom>
          <a:noFill/>
          <a:ln>
            <a:noFill/>
          </a:ln>
        </p:spPr>
      </p:pic>
      <p:sp>
        <p:nvSpPr>
          <p:cNvPr id="112" name="Shape 112"/>
          <p:cNvSpPr txBox="1">
            <a:spLocks noGrp="1"/>
          </p:cNvSpPr>
          <p:nvPr>
            <p:ph type="body" idx="4294967295"/>
          </p:nvPr>
        </p:nvSpPr>
        <p:spPr>
          <a:xfrm>
            <a:off x="2437000" y="5726400"/>
            <a:ext cx="6193800" cy="426000"/>
          </a:xfrm>
          <a:prstGeom prst="rect">
            <a:avLst/>
          </a:prstGeom>
        </p:spPr>
        <p:txBody>
          <a:bodyPr lIns="91425" tIns="91425" rIns="91425" bIns="91425" anchor="t" anchorCtr="0">
            <a:noAutofit/>
          </a:bodyPr>
          <a:lstStyle/>
          <a:p>
            <a:pPr lvl="0" rtl="0">
              <a:spcBef>
                <a:spcPts val="0"/>
              </a:spcBef>
              <a:buNone/>
            </a:pPr>
            <a:r>
              <a:rPr lang="en" sz="1400"/>
              <a:t>Source: http://ridgerunnerconsulting.com/2008/04/more_voting_statistics/</a:t>
            </a:r>
          </a:p>
          <a:p>
            <a:pPr lvl="0" rtl="0">
              <a:spcBef>
                <a:spcPts val="0"/>
              </a:spcBef>
              <a:buNone/>
            </a:pPr>
            <a:endParaRPr sz="1400"/>
          </a:p>
        </p:txBody>
      </p:sp>
      <p:sp>
        <p:nvSpPr>
          <p:cNvPr id="113" name="Shape 113"/>
          <p:cNvSpPr txBox="1">
            <a:spLocks noGrp="1"/>
          </p:cNvSpPr>
          <p:nvPr>
            <p:ph type="title"/>
          </p:nvPr>
        </p:nvSpPr>
        <p:spPr>
          <a:xfrm>
            <a:off x="311700" y="399216"/>
            <a:ext cx="8520600" cy="763500"/>
          </a:xfrm>
          <a:prstGeom prst="rect">
            <a:avLst/>
          </a:prstGeom>
        </p:spPr>
        <p:txBody>
          <a:bodyPr lIns="91425" tIns="91425" rIns="91425" bIns="91425" anchor="ctr" anchorCtr="0">
            <a:noAutofit/>
          </a:bodyPr>
          <a:lstStyle/>
          <a:p>
            <a:pPr lvl="0" algn="l" rtl="0">
              <a:spcBef>
                <a:spcPts val="0"/>
              </a:spcBef>
              <a:buNone/>
            </a:pPr>
            <a:r>
              <a:rPr lang="en"/>
              <a:t>Color has cultural significance</a:t>
            </a:r>
          </a:p>
        </p:txBody>
      </p:sp>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1959</Words>
  <Application>Microsoft Macintosh PowerPoint</Application>
  <PresentationFormat>On-screen Show (4:3)</PresentationFormat>
  <Paragraphs>166</Paragraphs>
  <Slides>37</Slides>
  <Notes>37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Pinyon Script</vt:lpstr>
      <vt:lpstr>Roboto</vt:lpstr>
      <vt:lpstr>Lobster</vt:lpstr>
      <vt:lpstr>Average</vt:lpstr>
      <vt:lpstr>Bungee</vt:lpstr>
      <vt:lpstr>Oswald</vt:lpstr>
      <vt:lpstr>Source Sans Pro</vt:lpstr>
      <vt:lpstr>Open Sans</vt:lpstr>
      <vt:lpstr>slate</vt:lpstr>
      <vt:lpstr>Getting Started with Data Visualization: Elements of Design!</vt:lpstr>
      <vt:lpstr>Goals</vt:lpstr>
      <vt:lpstr>Agenda</vt:lpstr>
      <vt:lpstr>Workshop materials folder</vt:lpstr>
      <vt:lpstr>What is data visualization?  Why visualize? </vt:lpstr>
      <vt:lpstr>Data Visualization Process</vt:lpstr>
      <vt:lpstr>Color Type S  P  A  C  E</vt:lpstr>
      <vt:lpstr>Color Characteristics</vt:lpstr>
      <vt:lpstr>Color has cultural significance</vt:lpstr>
      <vt:lpstr>Tools for Picking Color</vt:lpstr>
      <vt:lpstr>Type</vt:lpstr>
      <vt:lpstr>PowerPoint Presentation</vt:lpstr>
      <vt:lpstr>Space</vt:lpstr>
      <vt:lpstr>Good vs. Bad Visualizations</vt:lpstr>
      <vt:lpstr>Characteristics of bad visualizations</vt:lpstr>
      <vt:lpstr>Bad visualizations confuse rather than reveal</vt:lpstr>
      <vt:lpstr>Bad visualizations are disorienting</vt:lpstr>
      <vt:lpstr>Mediocre visualizations aren’t good</vt:lpstr>
      <vt:lpstr>Visualization Makeover: Make it easier to interpret</vt:lpstr>
      <vt:lpstr>Correct misleading visuals</vt:lpstr>
      <vt:lpstr>Taking it a step farther: Labels and color</vt:lpstr>
      <vt:lpstr>Best practices for making good visualizations</vt:lpstr>
      <vt:lpstr>Good visualizations point out what’s important</vt:lpstr>
      <vt:lpstr>Good visualizations use color and notation to aid interpretation</vt:lpstr>
      <vt:lpstr>Problems? How could this be made better?</vt:lpstr>
      <vt:lpstr>Data Visualizations vs. Infographics</vt:lpstr>
      <vt:lpstr>Choosing the Right Chart Type</vt:lpstr>
      <vt:lpstr>Data Viz Catalogue - www.datavizcatalogue.com </vt:lpstr>
      <vt:lpstr>Alternatives to the status quo</vt:lpstr>
      <vt:lpstr>Slope graphs: showing change over time</vt:lpstr>
      <vt:lpstr>Small multiples charts and maps:  good for showing lots of data without overcrowding</vt:lpstr>
      <vt:lpstr>Additional Design Considerations</vt:lpstr>
      <vt:lpstr>Chart Junk debate</vt:lpstr>
      <vt:lpstr>Order &amp; Size</vt:lpstr>
      <vt:lpstr>Further Resources </vt:lpstr>
      <vt:lpstr>Activity </vt:lpstr>
      <vt:lpstr>Improved examples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Data Visualization: Elements of Design!</dc:title>
  <cp:lastModifiedBy>Alison Blaine</cp:lastModifiedBy>
  <cp:revision>1</cp:revision>
  <dcterms:modified xsi:type="dcterms:W3CDTF">2017-01-10T20:47:16Z</dcterms:modified>
</cp:coreProperties>
</file>